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slides/slide79.xml" ContentType="application/vnd.openxmlformats-officedocument.presentationml.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6" r:id="rId2"/>
    <p:sldId id="339" r:id="rId3"/>
    <p:sldId id="553" r:id="rId4"/>
    <p:sldId id="556" r:id="rId5"/>
    <p:sldId id="557" r:id="rId6"/>
    <p:sldId id="558" r:id="rId7"/>
    <p:sldId id="559" r:id="rId8"/>
    <p:sldId id="560" r:id="rId9"/>
    <p:sldId id="561" r:id="rId10"/>
    <p:sldId id="562" r:id="rId11"/>
    <p:sldId id="563" r:id="rId12"/>
    <p:sldId id="565" r:id="rId13"/>
    <p:sldId id="566" r:id="rId14"/>
    <p:sldId id="568" r:id="rId15"/>
    <p:sldId id="567" r:id="rId16"/>
    <p:sldId id="569" r:id="rId17"/>
    <p:sldId id="570" r:id="rId18"/>
    <p:sldId id="550" r:id="rId19"/>
    <p:sldId id="571" r:id="rId20"/>
    <p:sldId id="572" r:id="rId21"/>
    <p:sldId id="573" r:id="rId22"/>
    <p:sldId id="574" r:id="rId23"/>
    <p:sldId id="575" r:id="rId24"/>
    <p:sldId id="576" r:id="rId25"/>
    <p:sldId id="606" r:id="rId26"/>
    <p:sldId id="607" r:id="rId27"/>
    <p:sldId id="608" r:id="rId28"/>
    <p:sldId id="609" r:id="rId29"/>
    <p:sldId id="610" r:id="rId30"/>
    <p:sldId id="611" r:id="rId31"/>
    <p:sldId id="612" r:id="rId32"/>
    <p:sldId id="613" r:id="rId33"/>
    <p:sldId id="544" r:id="rId34"/>
    <p:sldId id="545" r:id="rId35"/>
    <p:sldId id="549" r:id="rId36"/>
    <p:sldId id="551" r:id="rId37"/>
    <p:sldId id="496" r:id="rId38"/>
    <p:sldId id="498" r:id="rId39"/>
    <p:sldId id="499" r:id="rId40"/>
    <p:sldId id="541" r:id="rId41"/>
    <p:sldId id="501" r:id="rId42"/>
    <p:sldId id="508" r:id="rId43"/>
    <p:sldId id="504" r:id="rId44"/>
    <p:sldId id="506" r:id="rId45"/>
    <p:sldId id="505" r:id="rId46"/>
    <p:sldId id="507" r:id="rId47"/>
    <p:sldId id="522" r:id="rId48"/>
    <p:sldId id="595" r:id="rId49"/>
    <p:sldId id="542" r:id="rId50"/>
    <p:sldId id="521" r:id="rId51"/>
    <p:sldId id="537" r:id="rId52"/>
    <p:sldId id="552" r:id="rId53"/>
    <p:sldId id="402" r:id="rId54"/>
    <p:sldId id="481" r:id="rId55"/>
    <p:sldId id="444" r:id="rId56"/>
    <p:sldId id="555" r:id="rId57"/>
    <p:sldId id="442" r:id="rId58"/>
    <p:sldId id="554" r:id="rId59"/>
    <p:sldId id="458" r:id="rId60"/>
    <p:sldId id="462" r:id="rId61"/>
    <p:sldId id="463" r:id="rId62"/>
    <p:sldId id="466" r:id="rId63"/>
    <p:sldId id="535" r:id="rId64"/>
    <p:sldId id="538" r:id="rId65"/>
    <p:sldId id="540" r:id="rId66"/>
    <p:sldId id="523" r:id="rId67"/>
    <p:sldId id="605" r:id="rId68"/>
    <p:sldId id="615" r:id="rId69"/>
    <p:sldId id="616" r:id="rId70"/>
    <p:sldId id="596" r:id="rId71"/>
    <p:sldId id="597" r:id="rId72"/>
    <p:sldId id="598" r:id="rId73"/>
    <p:sldId id="599" r:id="rId74"/>
    <p:sldId id="600" r:id="rId75"/>
    <p:sldId id="601" r:id="rId76"/>
    <p:sldId id="602" r:id="rId77"/>
    <p:sldId id="603" r:id="rId78"/>
    <p:sldId id="604" r:id="rId79"/>
    <p:sldId id="614" r:id="rId80"/>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1525" autoAdjust="0"/>
    <p:restoredTop sz="80945" autoAdjust="0"/>
  </p:normalViewPr>
  <p:slideViewPr>
    <p:cSldViewPr snapToGrid="0">
      <p:cViewPr>
        <p:scale>
          <a:sx n="66" d="100"/>
          <a:sy n="66" d="100"/>
        </p:scale>
        <p:origin x="-1272" y="60"/>
      </p:cViewPr>
      <p:guideLst>
        <p:guide orient="horz" pos="2160"/>
        <p:guide pos="2880"/>
      </p:guideLst>
    </p:cSldViewPr>
  </p:slideViewPr>
  <p:notesTextViewPr>
    <p:cViewPr>
      <p:scale>
        <a:sx n="1" d="1"/>
        <a:sy n="1" d="1"/>
      </p:scale>
      <p:origin x="0" y="0"/>
    </p:cViewPr>
  </p:notesTextViewPr>
  <p:notesViewPr>
    <p:cSldViewPr snapToGrid="0">
      <p:cViewPr>
        <p:scale>
          <a:sx n="105" d="100"/>
          <a:sy n="105" d="100"/>
        </p:scale>
        <p:origin x="-1518" y="648"/>
      </p:cViewPr>
      <p:guideLst>
        <p:guide orient="horz" pos="3224"/>
        <p:guide pos="2236"/>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image" Target="../media/image103.wmf"/><Relationship Id="rId7" Type="http://schemas.openxmlformats.org/officeDocument/2006/relationships/image" Target="../media/image107.wmf"/><Relationship Id="rId2" Type="http://schemas.openxmlformats.org/officeDocument/2006/relationships/image" Target="../media/image102.wmf"/><Relationship Id="rId1" Type="http://schemas.openxmlformats.org/officeDocument/2006/relationships/image" Target="../media/image101.wmf"/><Relationship Id="rId6" Type="http://schemas.openxmlformats.org/officeDocument/2006/relationships/image" Target="../media/image106.wmf"/><Relationship Id="rId11" Type="http://schemas.openxmlformats.org/officeDocument/2006/relationships/image" Target="../media/image111.wmf"/><Relationship Id="rId5" Type="http://schemas.openxmlformats.org/officeDocument/2006/relationships/image" Target="../media/image105.wmf"/><Relationship Id="rId10" Type="http://schemas.openxmlformats.org/officeDocument/2006/relationships/image" Target="../media/image110.wmf"/><Relationship Id="rId4" Type="http://schemas.openxmlformats.org/officeDocument/2006/relationships/image" Target="../media/image104.wmf"/><Relationship Id="rId9" Type="http://schemas.openxmlformats.org/officeDocument/2006/relationships/image" Target="../media/image10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wmf"/><Relationship Id="rId1" Type="http://schemas.openxmlformats.org/officeDocument/2006/relationships/image" Target="../media/image1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image" Target="../media/image121.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146.wmf"/><Relationship Id="rId13" Type="http://schemas.openxmlformats.org/officeDocument/2006/relationships/image" Target="../media/image151.wmf"/><Relationship Id="rId3" Type="http://schemas.openxmlformats.org/officeDocument/2006/relationships/image" Target="../media/image141.wmf"/><Relationship Id="rId7" Type="http://schemas.openxmlformats.org/officeDocument/2006/relationships/image" Target="../media/image145.wmf"/><Relationship Id="rId12" Type="http://schemas.openxmlformats.org/officeDocument/2006/relationships/image" Target="../media/image150.wmf"/><Relationship Id="rId17" Type="http://schemas.openxmlformats.org/officeDocument/2006/relationships/image" Target="../media/image155.wmf"/><Relationship Id="rId2" Type="http://schemas.openxmlformats.org/officeDocument/2006/relationships/image" Target="../media/image140.wmf"/><Relationship Id="rId16" Type="http://schemas.openxmlformats.org/officeDocument/2006/relationships/image" Target="../media/image154.wmf"/><Relationship Id="rId1" Type="http://schemas.openxmlformats.org/officeDocument/2006/relationships/image" Target="../media/image139.wmf"/><Relationship Id="rId6" Type="http://schemas.openxmlformats.org/officeDocument/2006/relationships/image" Target="../media/image144.wmf"/><Relationship Id="rId11" Type="http://schemas.openxmlformats.org/officeDocument/2006/relationships/image" Target="../media/image149.wmf"/><Relationship Id="rId5" Type="http://schemas.openxmlformats.org/officeDocument/2006/relationships/image" Target="../media/image143.wmf"/><Relationship Id="rId15" Type="http://schemas.openxmlformats.org/officeDocument/2006/relationships/image" Target="../media/image153.wmf"/><Relationship Id="rId10" Type="http://schemas.openxmlformats.org/officeDocument/2006/relationships/image" Target="../media/image148.wmf"/><Relationship Id="rId4" Type="http://schemas.openxmlformats.org/officeDocument/2006/relationships/image" Target="../media/image142.wmf"/><Relationship Id="rId9" Type="http://schemas.openxmlformats.org/officeDocument/2006/relationships/image" Target="../media/image147.wmf"/><Relationship Id="rId14" Type="http://schemas.openxmlformats.org/officeDocument/2006/relationships/image" Target="../media/image1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00E4016F-DDBD-407D-BF9A-B1D3BE99C102}" type="datetimeFigureOut">
              <a:rPr lang="en-US" smtClean="0"/>
              <a:pPr/>
              <a:t>12/19/2018</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C5CA827E-A206-489C-B120-C0F1EE2674B6}" type="slidenum">
              <a:rPr lang="en-US" smtClean="0"/>
              <a:pPr/>
              <a:t>‹#›</a:t>
            </a:fld>
            <a:endParaRPr lang="en-US"/>
          </a:p>
        </p:txBody>
      </p:sp>
    </p:spTree>
    <p:extLst>
      <p:ext uri="{BB962C8B-B14F-4D97-AF65-F5344CB8AC3E}">
        <p14:creationId xmlns="" xmlns:p14="http://schemas.microsoft.com/office/powerpoint/2010/main" val="3903108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930" y="4861440"/>
            <a:ext cx="5679440" cy="4936069"/>
          </a:xfrm>
        </p:spPr>
        <p:txBody>
          <a:bodyPr>
            <a:normAutofit fontScale="92500"/>
          </a:bodyPr>
          <a:lstStyle/>
          <a:p>
            <a:endParaRPr lang="en-US" smtClean="0"/>
          </a:p>
        </p:txBody>
      </p:sp>
      <p:sp>
        <p:nvSpPr>
          <p:cNvPr id="4" name="Slide Number Placeholder 3"/>
          <p:cNvSpPr>
            <a:spLocks noGrp="1"/>
          </p:cNvSpPr>
          <p:nvPr>
            <p:ph type="sldNum" sz="quarter" idx="10"/>
          </p:nvPr>
        </p:nvSpPr>
        <p:spPr/>
        <p:txBody>
          <a:bodyPr/>
          <a:lstStyle/>
          <a:p>
            <a:fld id="{C5CA827E-A206-489C-B120-C0F1EE2674B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CA827E-A206-489C-B120-C0F1EE2674B6}" type="slidenum">
              <a:rPr lang="en-US" smtClean="0"/>
              <a:pPr/>
              <a:t>59</a:t>
            </a:fld>
            <a:endParaRPr lang="en-US"/>
          </a:p>
        </p:txBody>
      </p:sp>
    </p:spTree>
    <p:extLst>
      <p:ext uri="{BB962C8B-B14F-4D97-AF65-F5344CB8AC3E}">
        <p14:creationId xmlns="" xmlns:p14="http://schemas.microsoft.com/office/powerpoint/2010/main" val="2239582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CA827E-A206-489C-B120-C0F1EE2674B6}" type="slidenum">
              <a:rPr lang="en-US" smtClean="0"/>
              <a:pPr/>
              <a:t>66</a:t>
            </a:fld>
            <a:endParaRPr lang="en-US"/>
          </a:p>
        </p:txBody>
      </p:sp>
    </p:spTree>
    <p:extLst>
      <p:ext uri="{BB962C8B-B14F-4D97-AF65-F5344CB8AC3E}">
        <p14:creationId xmlns="" xmlns:p14="http://schemas.microsoft.com/office/powerpoint/2010/main" val="643128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995DB9-B644-4FFD-871F-F695A2098E77}" type="slidenum">
              <a:rPr lang="en-US" smtClean="0"/>
              <a:pPr/>
              <a:t>77</a:t>
            </a:fld>
            <a:endParaRPr lang="en-US"/>
          </a:p>
        </p:txBody>
      </p:sp>
    </p:spTree>
    <p:extLst>
      <p:ext uri="{BB962C8B-B14F-4D97-AF65-F5344CB8AC3E}">
        <p14:creationId xmlns="" xmlns:p14="http://schemas.microsoft.com/office/powerpoint/2010/main" val="2879707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CA827E-A206-489C-B120-C0F1EE2674B6}" type="slidenum">
              <a:rPr lang="en-US" smtClean="0"/>
              <a:pPr/>
              <a:t>2</a:t>
            </a:fld>
            <a:endParaRPr lang="en-US"/>
          </a:p>
        </p:txBody>
      </p:sp>
    </p:spTree>
    <p:extLst>
      <p:ext uri="{BB962C8B-B14F-4D97-AF65-F5344CB8AC3E}">
        <p14:creationId xmlns="" xmlns:p14="http://schemas.microsoft.com/office/powerpoint/2010/main" val="296100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CA827E-A206-489C-B120-C0F1EE2674B6}" type="slidenum">
              <a:rPr lang="en-US" smtClean="0"/>
              <a:pPr/>
              <a:t>3</a:t>
            </a:fld>
            <a:endParaRPr lang="en-US"/>
          </a:p>
        </p:txBody>
      </p:sp>
    </p:spTree>
    <p:extLst>
      <p:ext uri="{BB962C8B-B14F-4D97-AF65-F5344CB8AC3E}">
        <p14:creationId xmlns="" xmlns:p14="http://schemas.microsoft.com/office/powerpoint/2010/main" val="296100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CA827E-A206-489C-B120-C0F1EE2674B6}" type="slidenum">
              <a:rPr lang="en-US" smtClean="0"/>
              <a:pPr/>
              <a:t>18</a:t>
            </a:fld>
            <a:endParaRPr lang="en-US"/>
          </a:p>
        </p:txBody>
      </p:sp>
    </p:spTree>
    <p:extLst>
      <p:ext uri="{BB962C8B-B14F-4D97-AF65-F5344CB8AC3E}">
        <p14:creationId xmlns="" xmlns:p14="http://schemas.microsoft.com/office/powerpoint/2010/main" val="296100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CA827E-A206-489C-B120-C0F1EE2674B6}" type="slidenum">
              <a:rPr lang="en-US" smtClean="0"/>
              <a:pPr/>
              <a:t>30</a:t>
            </a:fld>
            <a:endParaRPr lang="en-US"/>
          </a:p>
        </p:txBody>
      </p:sp>
    </p:spTree>
    <p:extLst>
      <p:ext uri="{BB962C8B-B14F-4D97-AF65-F5344CB8AC3E}">
        <p14:creationId xmlns="" xmlns:p14="http://schemas.microsoft.com/office/powerpoint/2010/main" val="112547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CA827E-A206-489C-B120-C0F1EE2674B6}" type="slidenum">
              <a:rPr lang="en-US" smtClean="0"/>
              <a:pPr/>
              <a:t>31</a:t>
            </a:fld>
            <a:endParaRPr lang="en-US"/>
          </a:p>
        </p:txBody>
      </p:sp>
    </p:spTree>
    <p:extLst>
      <p:ext uri="{BB962C8B-B14F-4D97-AF65-F5344CB8AC3E}">
        <p14:creationId xmlns="" xmlns:p14="http://schemas.microsoft.com/office/powerpoint/2010/main" val="112547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CA827E-A206-489C-B120-C0F1EE2674B6}" type="slidenum">
              <a:rPr lang="en-US" smtClean="0"/>
              <a:pPr/>
              <a:t>32</a:t>
            </a:fld>
            <a:endParaRPr lang="en-US"/>
          </a:p>
        </p:txBody>
      </p:sp>
    </p:spTree>
    <p:extLst>
      <p:ext uri="{BB962C8B-B14F-4D97-AF65-F5344CB8AC3E}">
        <p14:creationId xmlns="" xmlns:p14="http://schemas.microsoft.com/office/powerpoint/2010/main" val="112547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CA827E-A206-489C-B120-C0F1EE2674B6}" type="slidenum">
              <a:rPr lang="en-US" smtClean="0"/>
              <a:pPr/>
              <a:t>36</a:t>
            </a:fld>
            <a:endParaRPr lang="en-US"/>
          </a:p>
        </p:txBody>
      </p:sp>
    </p:spTree>
    <p:extLst>
      <p:ext uri="{BB962C8B-B14F-4D97-AF65-F5344CB8AC3E}">
        <p14:creationId xmlns="" xmlns:p14="http://schemas.microsoft.com/office/powerpoint/2010/main" val="296100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CA827E-A206-489C-B120-C0F1EE2674B6}" type="slidenum">
              <a:rPr lang="en-US" smtClean="0"/>
              <a:pPr/>
              <a:t>52</a:t>
            </a:fld>
            <a:endParaRPr lang="en-US"/>
          </a:p>
        </p:txBody>
      </p:sp>
    </p:spTree>
    <p:extLst>
      <p:ext uri="{BB962C8B-B14F-4D97-AF65-F5344CB8AC3E}">
        <p14:creationId xmlns="" xmlns:p14="http://schemas.microsoft.com/office/powerpoint/2010/main" val="296100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C156EB-0119-475C-B105-15C031CCF789}" type="datetimeFigureOut">
              <a:rPr lang="en-US" smtClean="0"/>
              <a:pPr/>
              <a:t>12/19/2018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BACDFE-154D-49BC-A8A5-5B7797E7C7F5}" type="slidenum">
              <a:rPr lang="en-US" smtClean="0"/>
              <a:pPr/>
              <a:t>‹#›</a:t>
            </a:fld>
            <a:endParaRPr lang="en-US"/>
          </a:p>
        </p:txBody>
      </p:sp>
    </p:spTree>
    <p:extLst>
      <p:ext uri="{BB962C8B-B14F-4D97-AF65-F5344CB8AC3E}">
        <p14:creationId xmlns="" xmlns:p14="http://schemas.microsoft.com/office/powerpoint/2010/main" val="3358172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156EB-0119-475C-B105-15C031CCF789}" type="datetimeFigureOut">
              <a:rPr lang="en-US" smtClean="0"/>
              <a:pPr/>
              <a:t>12/19/2018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BACDFE-154D-49BC-A8A5-5B7797E7C7F5}" type="slidenum">
              <a:rPr lang="en-US" smtClean="0"/>
              <a:pPr/>
              <a:t>‹#›</a:t>
            </a:fld>
            <a:endParaRPr lang="en-US"/>
          </a:p>
        </p:txBody>
      </p:sp>
    </p:spTree>
    <p:extLst>
      <p:ext uri="{BB962C8B-B14F-4D97-AF65-F5344CB8AC3E}">
        <p14:creationId xmlns="" xmlns:p14="http://schemas.microsoft.com/office/powerpoint/2010/main" val="1426421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156EB-0119-475C-B105-15C031CCF789}" type="datetimeFigureOut">
              <a:rPr lang="en-US" smtClean="0"/>
              <a:pPr/>
              <a:t>12/19/2018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BACDFE-154D-49BC-A8A5-5B7797E7C7F5}" type="slidenum">
              <a:rPr lang="en-US" smtClean="0"/>
              <a:pPr/>
              <a:t>‹#›</a:t>
            </a:fld>
            <a:endParaRPr lang="en-US"/>
          </a:p>
        </p:txBody>
      </p:sp>
    </p:spTree>
    <p:extLst>
      <p:ext uri="{BB962C8B-B14F-4D97-AF65-F5344CB8AC3E}">
        <p14:creationId xmlns="" xmlns:p14="http://schemas.microsoft.com/office/powerpoint/2010/main" val="2072246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156EB-0119-475C-B105-15C031CCF789}" type="datetimeFigureOut">
              <a:rPr lang="en-US" smtClean="0"/>
              <a:pPr/>
              <a:t>12/19/2018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BACDFE-154D-49BC-A8A5-5B7797E7C7F5}" type="slidenum">
              <a:rPr lang="en-US" smtClean="0"/>
              <a:pPr/>
              <a:t>‹#›</a:t>
            </a:fld>
            <a:endParaRPr lang="en-US"/>
          </a:p>
        </p:txBody>
      </p:sp>
    </p:spTree>
    <p:extLst>
      <p:ext uri="{BB962C8B-B14F-4D97-AF65-F5344CB8AC3E}">
        <p14:creationId xmlns="" xmlns:p14="http://schemas.microsoft.com/office/powerpoint/2010/main" val="18008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C156EB-0119-475C-B105-15C031CCF789}" type="datetimeFigureOut">
              <a:rPr lang="en-US" smtClean="0"/>
              <a:pPr/>
              <a:t>12/19/2018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BACDFE-154D-49BC-A8A5-5B7797E7C7F5}" type="slidenum">
              <a:rPr lang="en-US" smtClean="0"/>
              <a:pPr/>
              <a:t>‹#›</a:t>
            </a:fld>
            <a:endParaRPr lang="en-US"/>
          </a:p>
        </p:txBody>
      </p:sp>
    </p:spTree>
    <p:extLst>
      <p:ext uri="{BB962C8B-B14F-4D97-AF65-F5344CB8AC3E}">
        <p14:creationId xmlns="" xmlns:p14="http://schemas.microsoft.com/office/powerpoint/2010/main" val="1829304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C156EB-0119-475C-B105-15C031CCF789}" type="datetimeFigureOut">
              <a:rPr lang="en-US" smtClean="0"/>
              <a:pPr/>
              <a:t>12/19/2018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BACDFE-154D-49BC-A8A5-5B7797E7C7F5}" type="slidenum">
              <a:rPr lang="en-US" smtClean="0"/>
              <a:pPr/>
              <a:t>‹#›</a:t>
            </a:fld>
            <a:endParaRPr lang="en-US"/>
          </a:p>
        </p:txBody>
      </p:sp>
    </p:spTree>
    <p:extLst>
      <p:ext uri="{BB962C8B-B14F-4D97-AF65-F5344CB8AC3E}">
        <p14:creationId xmlns="" xmlns:p14="http://schemas.microsoft.com/office/powerpoint/2010/main" val="2067798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C156EB-0119-475C-B105-15C031CCF789}" type="datetimeFigureOut">
              <a:rPr lang="en-US" smtClean="0"/>
              <a:pPr/>
              <a:t>12/19/2018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BACDFE-154D-49BC-A8A5-5B7797E7C7F5}" type="slidenum">
              <a:rPr lang="en-US" smtClean="0"/>
              <a:pPr/>
              <a:t>‹#›</a:t>
            </a:fld>
            <a:endParaRPr lang="en-US"/>
          </a:p>
        </p:txBody>
      </p:sp>
    </p:spTree>
    <p:extLst>
      <p:ext uri="{BB962C8B-B14F-4D97-AF65-F5344CB8AC3E}">
        <p14:creationId xmlns="" xmlns:p14="http://schemas.microsoft.com/office/powerpoint/2010/main" val="2350564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C156EB-0119-475C-B105-15C031CCF789}" type="datetimeFigureOut">
              <a:rPr lang="en-US" smtClean="0"/>
              <a:pPr/>
              <a:t>12/19/2018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BACDFE-154D-49BC-A8A5-5B7797E7C7F5}" type="slidenum">
              <a:rPr lang="en-US" smtClean="0"/>
              <a:pPr/>
              <a:t>‹#›</a:t>
            </a:fld>
            <a:endParaRPr lang="en-US"/>
          </a:p>
        </p:txBody>
      </p:sp>
    </p:spTree>
    <p:extLst>
      <p:ext uri="{BB962C8B-B14F-4D97-AF65-F5344CB8AC3E}">
        <p14:creationId xmlns="" xmlns:p14="http://schemas.microsoft.com/office/powerpoint/2010/main" val="4267344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156EB-0119-475C-B105-15C031CCF789}" type="datetimeFigureOut">
              <a:rPr lang="en-US" smtClean="0"/>
              <a:pPr/>
              <a:t>12/19/2018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BACDFE-154D-49BC-A8A5-5B7797E7C7F5}" type="slidenum">
              <a:rPr lang="en-US" smtClean="0"/>
              <a:pPr/>
              <a:t>‹#›</a:t>
            </a:fld>
            <a:endParaRPr lang="en-US"/>
          </a:p>
        </p:txBody>
      </p:sp>
    </p:spTree>
    <p:extLst>
      <p:ext uri="{BB962C8B-B14F-4D97-AF65-F5344CB8AC3E}">
        <p14:creationId xmlns="" xmlns:p14="http://schemas.microsoft.com/office/powerpoint/2010/main" val="998811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C156EB-0119-475C-B105-15C031CCF789}" type="datetimeFigureOut">
              <a:rPr lang="en-US" smtClean="0"/>
              <a:pPr/>
              <a:t>12/19/2018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BACDFE-154D-49BC-A8A5-5B7797E7C7F5}" type="slidenum">
              <a:rPr lang="en-US" smtClean="0"/>
              <a:pPr/>
              <a:t>‹#›</a:t>
            </a:fld>
            <a:endParaRPr lang="en-US"/>
          </a:p>
        </p:txBody>
      </p:sp>
    </p:spTree>
    <p:extLst>
      <p:ext uri="{BB962C8B-B14F-4D97-AF65-F5344CB8AC3E}">
        <p14:creationId xmlns="" xmlns:p14="http://schemas.microsoft.com/office/powerpoint/2010/main" val="2438127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C156EB-0119-475C-B105-15C031CCF789}" type="datetimeFigureOut">
              <a:rPr lang="en-US" smtClean="0"/>
              <a:pPr/>
              <a:t>12/19/2018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BACDFE-154D-49BC-A8A5-5B7797E7C7F5}" type="slidenum">
              <a:rPr lang="en-US" smtClean="0"/>
              <a:pPr/>
              <a:t>‹#›</a:t>
            </a:fld>
            <a:endParaRPr lang="en-US"/>
          </a:p>
        </p:txBody>
      </p:sp>
    </p:spTree>
    <p:extLst>
      <p:ext uri="{BB962C8B-B14F-4D97-AF65-F5344CB8AC3E}">
        <p14:creationId xmlns="" xmlns:p14="http://schemas.microsoft.com/office/powerpoint/2010/main" val="2951929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156EB-0119-475C-B105-15C031CCF789}" type="datetimeFigureOut">
              <a:rPr lang="en-US" smtClean="0"/>
              <a:pPr/>
              <a:t>12/19/2018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ACDFE-154D-49BC-A8A5-5B7797E7C7F5}" type="slidenum">
              <a:rPr lang="en-US" smtClean="0"/>
              <a:pPr/>
              <a:t>‹#›</a:t>
            </a:fld>
            <a:endParaRPr lang="en-US"/>
          </a:p>
        </p:txBody>
      </p:sp>
    </p:spTree>
    <p:extLst>
      <p:ext uri="{BB962C8B-B14F-4D97-AF65-F5344CB8AC3E}">
        <p14:creationId xmlns="" xmlns:p14="http://schemas.microsoft.com/office/powerpoint/2010/main" val="39558684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edic.slbdn@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alas.matf.bg.ac.rs/~websites/digitalnilegatmpala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researchgate.net/publication/316856884_NLDE_BASED_MODEDILING_OF_NATURAL_ORBITAL_SYSTEMS_WITHOUT_RELIANCE_ON_CONSERVATION_OF_ENERGY_AND_ANGULAR_MOMENTU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researchgate.net/publication/325269107_Kepler's_Equation_and_the_Angular_Momentum_Historical_Perspective_Critical_Analysis_and_Implications_for_Developments_in_Orbital_Mechanics_and_Physics"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www.mi.sanu.ac.rs/novi_sajt/research/conferences/mpa/mpa.php" TargetMode="External"/><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T2I94eIGoOA" TargetMode="External"/><Relationship Id="rId2" Type="http://schemas.openxmlformats.org/officeDocument/2006/relationships/hyperlink" Target="https://www.youtube.com/watch?v=wmhzuAbzif4" TargetMode="External"/><Relationship Id="rId1" Type="http://schemas.openxmlformats.org/officeDocument/2006/relationships/slideLayout" Target="../slideLayouts/slideLayout6.xml"/><Relationship Id="rId4" Type="http://schemas.openxmlformats.org/officeDocument/2006/relationships/hyperlink" Target="https://www.youtube.com/watch?v=xSvrbOjcJhI"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ww.dropbox.com/sh/dlxph8pzxee40bw/AABAjJd4vp2mdv85sCAj3Wupa?dl=0" TargetMode="External"/><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6PndwgJuF3g" TargetMode="External"/><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hyperlink" Target="https://www.theregister.co.uk/2016/08/16/quantum_hawking_radiation_has_been_created_in_a_lab_claims_physicst/" TargetMode="External"/><Relationship Id="rId5" Type="http://schemas.openxmlformats.org/officeDocument/2006/relationships/image" Target="../media/image77.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SIapNffHXvI" TargetMode="External"/><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MMO-dK-sqXk" TargetMode="External"/><Relationship Id="rId7" Type="http://schemas.openxmlformats.org/officeDocument/2006/relationships/hyperlink" Target="https://www.youtube.com/watch?v=mHyTOcfF99o" TargetMode="External"/><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hyperlink" Target="https://youtu.be/EVbdbVhzcM4" TargetMode="Externa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oleObject" Target="../embeddings/oleObject12.bin"/><Relationship Id="rId3" Type="http://schemas.openxmlformats.org/officeDocument/2006/relationships/notesSlide" Target="../notesSlides/notesSlide10.xml"/><Relationship Id="rId7" Type="http://schemas.openxmlformats.org/officeDocument/2006/relationships/oleObject" Target="../embeddings/oleObject6.bin"/><Relationship Id="rId12" Type="http://schemas.openxmlformats.org/officeDocument/2006/relationships/oleObject" Target="../embeddings/oleObject11.bin"/><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oleObject" Target="../embeddings/oleObject10.bin"/><Relationship Id="rId5" Type="http://schemas.openxmlformats.org/officeDocument/2006/relationships/oleObject" Target="../embeddings/oleObject4.bin"/><Relationship Id="rId10" Type="http://schemas.openxmlformats.org/officeDocument/2006/relationships/oleObject" Target="../embeddings/oleObject9.bin"/><Relationship Id="rId4" Type="http://schemas.openxmlformats.org/officeDocument/2006/relationships/oleObject" Target="../embeddings/oleObject3.bin"/><Relationship Id="rId9" Type="http://schemas.openxmlformats.org/officeDocument/2006/relationships/oleObject" Target="../embeddings/oleObject8.bin"/><Relationship Id="rId14" Type="http://schemas.openxmlformats.org/officeDocument/2006/relationships/oleObject" Target="../embeddings/oleObject13.bin"/></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6.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16.bin"/><Relationship Id="rId5" Type="http://schemas.openxmlformats.org/officeDocument/2006/relationships/oleObject" Target="../embeddings/oleObject15.bin"/><Relationship Id="rId4" Type="http://schemas.openxmlformats.org/officeDocument/2006/relationships/oleObject" Target="../embeddings/oleObject14.bin"/></Relationships>
</file>

<file path=ppt/slides/_rels/slide6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20.png"/><Relationship Id="rId4" Type="http://schemas.openxmlformats.org/officeDocument/2006/relationships/oleObject" Target="../embeddings/oleObject17.bin"/></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oleObject" Target="../embeddings/oleObject19.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18.bin"/><Relationship Id="rId5" Type="http://schemas.openxmlformats.org/officeDocument/2006/relationships/image" Target="../media/image125.png"/><Relationship Id="rId4" Type="http://schemas.openxmlformats.org/officeDocument/2006/relationships/image" Target="../media/image124.png"/></Relationships>
</file>

<file path=ppt/slides/_rels/slide6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oleObject" Target="../embeddings/oleObject30.bin"/><Relationship Id="rId18" Type="http://schemas.openxmlformats.org/officeDocument/2006/relationships/oleObject" Target="../embeddings/oleObject35.bin"/><Relationship Id="rId3" Type="http://schemas.openxmlformats.org/officeDocument/2006/relationships/oleObject" Target="../embeddings/oleObject20.bin"/><Relationship Id="rId7" Type="http://schemas.openxmlformats.org/officeDocument/2006/relationships/oleObject" Target="../embeddings/oleObject24.bin"/><Relationship Id="rId12" Type="http://schemas.openxmlformats.org/officeDocument/2006/relationships/oleObject" Target="../embeddings/oleObject29.bin"/><Relationship Id="rId17" Type="http://schemas.openxmlformats.org/officeDocument/2006/relationships/oleObject" Target="../embeddings/oleObject34.bin"/><Relationship Id="rId2" Type="http://schemas.openxmlformats.org/officeDocument/2006/relationships/slideLayout" Target="../slideLayouts/slideLayout7.xml"/><Relationship Id="rId16" Type="http://schemas.openxmlformats.org/officeDocument/2006/relationships/oleObject" Target="../embeddings/oleObject33.bin"/><Relationship Id="rId1" Type="http://schemas.openxmlformats.org/officeDocument/2006/relationships/vmlDrawing" Target="../drawings/vmlDrawing6.vml"/><Relationship Id="rId6" Type="http://schemas.openxmlformats.org/officeDocument/2006/relationships/oleObject" Target="../embeddings/oleObject23.bin"/><Relationship Id="rId11" Type="http://schemas.openxmlformats.org/officeDocument/2006/relationships/oleObject" Target="../embeddings/oleObject28.bin"/><Relationship Id="rId5" Type="http://schemas.openxmlformats.org/officeDocument/2006/relationships/oleObject" Target="../embeddings/oleObject22.bin"/><Relationship Id="rId15" Type="http://schemas.openxmlformats.org/officeDocument/2006/relationships/oleObject" Target="../embeddings/oleObject32.bin"/><Relationship Id="rId10" Type="http://schemas.openxmlformats.org/officeDocument/2006/relationships/oleObject" Target="../embeddings/oleObject27.bin"/><Relationship Id="rId19" Type="http://schemas.openxmlformats.org/officeDocument/2006/relationships/oleObject" Target="../embeddings/oleObject36.bin"/><Relationship Id="rId4" Type="http://schemas.openxmlformats.org/officeDocument/2006/relationships/oleObject" Target="../embeddings/oleObject21.bin"/><Relationship Id="rId9" Type="http://schemas.openxmlformats.org/officeDocument/2006/relationships/oleObject" Target="../embeddings/oleObject26.bin"/><Relationship Id="rId14" Type="http://schemas.openxmlformats.org/officeDocument/2006/relationships/oleObject" Target="../embeddings/oleObject31.bin"/></Relationships>
</file>

<file path=ppt/slides/_rels/slide77.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78.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7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945" y="1623861"/>
            <a:ext cx="7837712" cy="1612826"/>
          </a:xfrm>
        </p:spPr>
        <p:txBody>
          <a:bodyPr>
            <a:normAutofit fontScale="90000"/>
          </a:bodyPr>
          <a:lstStyle/>
          <a:p>
            <a:r>
              <a:rPr lang="en-US" sz="3100" smtClean="0"/>
              <a:t>U Sveobuhvatnoj Potrazi za Analoškim Jezgrom  – Filozofija i Epistemologija Mihaila Petrovića Alasa</a:t>
            </a:r>
            <a:r>
              <a:rPr lang="en-US" sz="3600" smtClean="0"/>
              <a:t/>
            </a:r>
            <a:br>
              <a:rPr lang="en-US" sz="3600" smtClean="0"/>
            </a:br>
            <a:endParaRPr lang="en-US" sz="3600"/>
          </a:p>
        </p:txBody>
      </p:sp>
      <p:sp>
        <p:nvSpPr>
          <p:cNvPr id="4" name="Footer Placeholder 3"/>
          <p:cNvSpPr>
            <a:spLocks noGrp="1"/>
          </p:cNvSpPr>
          <p:nvPr>
            <p:ph type="ftr" sz="quarter" idx="11"/>
          </p:nvPr>
        </p:nvSpPr>
        <p:spPr>
          <a:xfrm>
            <a:off x="0" y="5928197"/>
            <a:ext cx="9144000" cy="365125"/>
          </a:xfrm>
        </p:spPr>
        <p:txBody>
          <a:bodyPr/>
          <a:lstStyle/>
          <a:p>
            <a:r>
              <a:rPr lang="en-US" sz="1800" b="1" dirty="0" err="1" smtClean="0">
                <a:solidFill>
                  <a:schemeClr val="tx1">
                    <a:lumMod val="85000"/>
                    <a:lumOff val="15000"/>
                  </a:schemeClr>
                </a:solidFill>
              </a:rPr>
              <a:t>Institut</a:t>
            </a:r>
            <a:r>
              <a:rPr lang="en-US" sz="1800" b="1" dirty="0" smtClean="0">
                <a:solidFill>
                  <a:schemeClr val="tx1">
                    <a:lumMod val="85000"/>
                    <a:lumOff val="15000"/>
                  </a:schemeClr>
                </a:solidFill>
              </a:rPr>
              <a:t> </a:t>
            </a:r>
            <a:r>
              <a:rPr lang="en-US" sz="1800" b="1" dirty="0" err="1" smtClean="0">
                <a:solidFill>
                  <a:schemeClr val="tx1">
                    <a:lumMod val="85000"/>
                    <a:lumOff val="15000"/>
                  </a:schemeClr>
                </a:solidFill>
              </a:rPr>
              <a:t>za</a:t>
            </a:r>
            <a:r>
              <a:rPr lang="en-US" sz="1800" b="1" dirty="0" smtClean="0">
                <a:solidFill>
                  <a:schemeClr val="tx1">
                    <a:lumMod val="85000"/>
                    <a:lumOff val="15000"/>
                  </a:schemeClr>
                </a:solidFill>
              </a:rPr>
              <a:t> </a:t>
            </a:r>
            <a:r>
              <a:rPr lang="en-US" sz="1800" b="1" dirty="0" err="1" smtClean="0">
                <a:solidFill>
                  <a:schemeClr val="tx1">
                    <a:lumMod val="85000"/>
                    <a:lumOff val="15000"/>
                  </a:schemeClr>
                </a:solidFill>
              </a:rPr>
              <a:t>Fiziku</a:t>
            </a:r>
            <a:r>
              <a:rPr lang="en-US" sz="1800" b="1" dirty="0" smtClean="0">
                <a:solidFill>
                  <a:schemeClr val="tx1">
                    <a:lumMod val="85000"/>
                    <a:lumOff val="15000"/>
                  </a:schemeClr>
                </a:solidFill>
              </a:rPr>
              <a:t> Beograd - Seminar </a:t>
            </a:r>
            <a:r>
              <a:rPr lang="en-US" sz="1800" b="1" dirty="0" err="1" smtClean="0">
                <a:solidFill>
                  <a:schemeClr val="tx1">
                    <a:lumMod val="85000"/>
                    <a:lumOff val="15000"/>
                  </a:schemeClr>
                </a:solidFill>
              </a:rPr>
              <a:t>za</a:t>
            </a:r>
            <a:r>
              <a:rPr lang="en-US" sz="1800" b="1" dirty="0" smtClean="0">
                <a:solidFill>
                  <a:schemeClr val="tx1">
                    <a:lumMod val="85000"/>
                    <a:lumOff val="15000"/>
                  </a:schemeClr>
                </a:solidFill>
              </a:rPr>
              <a:t> </a:t>
            </a:r>
            <a:r>
              <a:rPr lang="en-US" sz="1800" b="1" dirty="0" err="1" smtClean="0">
                <a:solidFill>
                  <a:schemeClr val="tx1">
                    <a:lumMod val="85000"/>
                    <a:lumOff val="15000"/>
                  </a:schemeClr>
                </a:solidFill>
              </a:rPr>
              <a:t>Istoriju</a:t>
            </a:r>
            <a:r>
              <a:rPr lang="en-US" sz="1800" b="1" dirty="0" smtClean="0">
                <a:solidFill>
                  <a:schemeClr val="tx1">
                    <a:lumMod val="85000"/>
                    <a:lumOff val="15000"/>
                  </a:schemeClr>
                </a:solidFill>
              </a:rPr>
              <a:t> </a:t>
            </a:r>
            <a:r>
              <a:rPr lang="en-US" sz="1800" b="1" dirty="0" err="1" smtClean="0">
                <a:solidFill>
                  <a:schemeClr val="tx1">
                    <a:lumMod val="85000"/>
                    <a:lumOff val="15000"/>
                  </a:schemeClr>
                </a:solidFill>
              </a:rPr>
              <a:t>Nauke</a:t>
            </a:r>
            <a:r>
              <a:rPr lang="en-US" sz="1800" b="1" dirty="0" smtClean="0">
                <a:solidFill>
                  <a:schemeClr val="tx1">
                    <a:lumMod val="85000"/>
                    <a:lumOff val="15000"/>
                  </a:schemeClr>
                </a:solidFill>
              </a:rPr>
              <a:t> </a:t>
            </a:r>
            <a:r>
              <a:rPr lang="en-US" sz="1800" b="1" dirty="0" err="1" smtClean="0">
                <a:solidFill>
                  <a:schemeClr val="tx1">
                    <a:lumMod val="85000"/>
                    <a:lumOff val="15000"/>
                  </a:schemeClr>
                </a:solidFill>
              </a:rPr>
              <a:t>i</a:t>
            </a:r>
            <a:r>
              <a:rPr lang="en-US" sz="1800" b="1" dirty="0" smtClean="0">
                <a:solidFill>
                  <a:schemeClr val="tx1">
                    <a:lumMod val="85000"/>
                    <a:lumOff val="15000"/>
                  </a:schemeClr>
                </a:solidFill>
              </a:rPr>
              <a:t> </a:t>
            </a:r>
            <a:r>
              <a:rPr lang="en-US" sz="1800" b="1" dirty="0" err="1" smtClean="0">
                <a:solidFill>
                  <a:schemeClr val="tx1">
                    <a:lumMod val="85000"/>
                    <a:lumOff val="15000"/>
                  </a:schemeClr>
                </a:solidFill>
              </a:rPr>
              <a:t>Teoriju</a:t>
            </a:r>
            <a:r>
              <a:rPr lang="en-US" sz="1800" b="1" dirty="0" smtClean="0">
                <a:solidFill>
                  <a:schemeClr val="tx1">
                    <a:lumMod val="85000"/>
                    <a:lumOff val="15000"/>
                  </a:schemeClr>
                </a:solidFill>
              </a:rPr>
              <a:t> </a:t>
            </a:r>
            <a:r>
              <a:rPr lang="en-US" sz="1800" b="1" dirty="0" err="1" smtClean="0">
                <a:solidFill>
                  <a:schemeClr val="tx1">
                    <a:lumMod val="85000"/>
                    <a:lumOff val="15000"/>
                  </a:schemeClr>
                </a:solidFill>
              </a:rPr>
              <a:t>Saznanja</a:t>
            </a:r>
            <a:r>
              <a:rPr lang="en-US" sz="1800" b="1" dirty="0" smtClean="0">
                <a:solidFill>
                  <a:schemeClr val="tx1">
                    <a:lumMod val="85000"/>
                    <a:lumOff val="15000"/>
                  </a:schemeClr>
                </a:solidFill>
              </a:rPr>
              <a:t> ;  18. </a:t>
            </a:r>
            <a:r>
              <a:rPr lang="en-US" sz="1800" b="1" dirty="0" err="1" smtClean="0">
                <a:solidFill>
                  <a:schemeClr val="tx1">
                    <a:lumMod val="85000"/>
                    <a:lumOff val="15000"/>
                  </a:schemeClr>
                </a:solidFill>
              </a:rPr>
              <a:t>decembar</a:t>
            </a:r>
            <a:r>
              <a:rPr lang="en-US" sz="1800" b="1" dirty="0" smtClean="0">
                <a:solidFill>
                  <a:schemeClr val="tx1">
                    <a:lumMod val="85000"/>
                    <a:lumOff val="15000"/>
                  </a:schemeClr>
                </a:solidFill>
              </a:rPr>
              <a:t>, 2018.</a:t>
            </a:r>
            <a:endParaRPr lang="en-US" sz="1800" b="1" dirty="0">
              <a:solidFill>
                <a:schemeClr val="tx1">
                  <a:lumMod val="85000"/>
                  <a:lumOff val="15000"/>
                </a:schemeClr>
              </a:solidFill>
            </a:endParaRPr>
          </a:p>
        </p:txBody>
      </p:sp>
      <p:sp>
        <p:nvSpPr>
          <p:cNvPr id="6" name="Subtitle 2"/>
          <p:cNvSpPr>
            <a:spLocks noGrp="1"/>
          </p:cNvSpPr>
          <p:nvPr>
            <p:ph type="subTitle" idx="1"/>
          </p:nvPr>
        </p:nvSpPr>
        <p:spPr>
          <a:xfrm>
            <a:off x="1177245" y="3223306"/>
            <a:ext cx="6777037" cy="1232580"/>
          </a:xfrm>
        </p:spPr>
        <p:txBody>
          <a:bodyPr rtlCol="0">
            <a:noAutofit/>
          </a:bodyPr>
          <a:lstStyle/>
          <a:p>
            <a:pPr eaLnBrk="1" fontAlgn="auto" hangingPunct="1">
              <a:spcAft>
                <a:spcPts val="0"/>
              </a:spcAft>
              <a:buFont typeface="Arial" pitchFamily="34" charset="0"/>
              <a:buNone/>
              <a:defRPr/>
            </a:pPr>
            <a:r>
              <a:rPr lang="en-US" sz="2400" smtClean="0">
                <a:solidFill>
                  <a:schemeClr val="tx1">
                    <a:lumMod val="75000"/>
                    <a:lumOff val="25000"/>
                  </a:schemeClr>
                </a:solidFill>
              </a:rPr>
              <a:t>Slobodan </a:t>
            </a:r>
            <a:r>
              <a:rPr lang="en-US" sz="2400" err="1" smtClean="0">
                <a:solidFill>
                  <a:schemeClr val="tx1">
                    <a:lumMod val="75000"/>
                    <a:lumOff val="25000"/>
                  </a:schemeClr>
                </a:solidFill>
              </a:rPr>
              <a:t>Nedić</a:t>
            </a:r>
            <a:r>
              <a:rPr lang="en-US" sz="2400" smtClean="0">
                <a:solidFill>
                  <a:schemeClr val="tx1">
                    <a:lumMod val="75000"/>
                    <a:lumOff val="25000"/>
                  </a:schemeClr>
                </a:solidFill>
              </a:rPr>
              <a:t> </a:t>
            </a:r>
          </a:p>
          <a:p>
            <a:pPr eaLnBrk="1" fontAlgn="auto" hangingPunct="1">
              <a:spcAft>
                <a:spcPts val="0"/>
              </a:spcAft>
              <a:buFont typeface="Arial" pitchFamily="34" charset="0"/>
              <a:buNone/>
              <a:defRPr/>
            </a:pPr>
            <a:r>
              <a:rPr lang="en-US" sz="2400" smtClean="0">
                <a:solidFill>
                  <a:schemeClr val="tx1">
                    <a:lumMod val="75000"/>
                    <a:lumOff val="25000"/>
                  </a:schemeClr>
                </a:solidFill>
                <a:hlinkClick r:id="rId3"/>
              </a:rPr>
              <a:t>nedic.slbdn@gmail.com</a:t>
            </a:r>
            <a:endParaRPr lang="en-US" sz="2400" smtClean="0">
              <a:solidFill>
                <a:schemeClr val="tx1">
                  <a:lumMod val="75000"/>
                  <a:lumOff val="25000"/>
                </a:schemeClr>
              </a:solidFill>
            </a:endParaRPr>
          </a:p>
        </p:txBody>
      </p:sp>
    </p:spTree>
    <p:extLst>
      <p:ext uri="{BB962C8B-B14F-4D97-AF65-F5344CB8AC3E}">
        <p14:creationId xmlns="" xmlns:p14="http://schemas.microsoft.com/office/powerpoint/2010/main" val="27087178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5771" y="246742"/>
            <a:ext cx="8723086" cy="584775"/>
          </a:xfrm>
          <a:prstGeom prst="rect">
            <a:avLst/>
          </a:prstGeom>
          <a:noFill/>
        </p:spPr>
        <p:txBody>
          <a:bodyPr wrap="square" rtlCol="0">
            <a:spAutoFit/>
          </a:bodyPr>
          <a:lstStyle/>
          <a:p>
            <a:r>
              <a:rPr lang="en-US" sz="3200" smtClean="0"/>
              <a:t>Petrovićev Boravak u Parizu - “</a:t>
            </a:r>
            <a:r>
              <a:rPr lang="en-US" sz="3200"/>
              <a:t>Belle Epoque</a:t>
            </a:r>
            <a:r>
              <a:rPr lang="en-US" sz="3200" smtClean="0"/>
              <a:t>” Period</a:t>
            </a:r>
            <a:endParaRPr lang="en-US" sz="3200"/>
          </a:p>
        </p:txBody>
      </p:sp>
      <p:pic>
        <p:nvPicPr>
          <p:cNvPr id="18637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00025" y="1357086"/>
            <a:ext cx="8743950" cy="472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46515" y="696685"/>
            <a:ext cx="4020457" cy="400110"/>
          </a:xfrm>
          <a:prstGeom prst="rect">
            <a:avLst/>
          </a:prstGeom>
          <a:noFill/>
        </p:spPr>
        <p:txBody>
          <a:bodyPr wrap="square" rtlCol="0">
            <a:spAutoFit/>
          </a:bodyPr>
          <a:lstStyle/>
          <a:p>
            <a:r>
              <a:rPr lang="en-US" sz="2000" i="1" smtClean="0"/>
              <a:t>  (Iz prezentacije Nenada Teofanova)</a:t>
            </a:r>
            <a:endParaRPr lang="en-US" sz="2000" i="1"/>
          </a:p>
        </p:txBody>
      </p:sp>
    </p:spTree>
    <p:extLst>
      <p:ext uri="{BB962C8B-B14F-4D97-AF65-F5344CB8AC3E}">
        <p14:creationId xmlns="" xmlns:p14="http://schemas.microsoft.com/office/powerpoint/2010/main" val="13816048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5771" y="246742"/>
            <a:ext cx="8723086" cy="584775"/>
          </a:xfrm>
          <a:prstGeom prst="rect">
            <a:avLst/>
          </a:prstGeom>
          <a:noFill/>
        </p:spPr>
        <p:txBody>
          <a:bodyPr wrap="square" rtlCol="0">
            <a:spAutoFit/>
          </a:bodyPr>
          <a:lstStyle/>
          <a:p>
            <a:r>
              <a:rPr lang="en-US" sz="3200" smtClean="0"/>
              <a:t>Petrovićev Boravak u Parizu - “</a:t>
            </a:r>
            <a:r>
              <a:rPr lang="en-US" sz="3200"/>
              <a:t>Belle Epoque</a:t>
            </a:r>
            <a:r>
              <a:rPr lang="en-US" sz="3200" smtClean="0"/>
              <a:t>” Period</a:t>
            </a:r>
            <a:endParaRPr lang="en-US" sz="3200"/>
          </a:p>
        </p:txBody>
      </p:sp>
      <p:pic>
        <p:nvPicPr>
          <p:cNvPr id="18739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04561" y="1251857"/>
            <a:ext cx="8705850" cy="487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46515" y="696685"/>
            <a:ext cx="4020457" cy="400110"/>
          </a:xfrm>
          <a:prstGeom prst="rect">
            <a:avLst/>
          </a:prstGeom>
          <a:noFill/>
        </p:spPr>
        <p:txBody>
          <a:bodyPr wrap="square" rtlCol="0">
            <a:spAutoFit/>
          </a:bodyPr>
          <a:lstStyle/>
          <a:p>
            <a:r>
              <a:rPr lang="en-US" sz="2000" i="1" smtClean="0"/>
              <a:t>  (Iz prezentacije Nenada Teofanova)</a:t>
            </a:r>
            <a:endParaRPr lang="en-US" sz="2000" i="1"/>
          </a:p>
        </p:txBody>
      </p:sp>
    </p:spTree>
    <p:extLst>
      <p:ext uri="{BB962C8B-B14F-4D97-AF65-F5344CB8AC3E}">
        <p14:creationId xmlns="" xmlns:p14="http://schemas.microsoft.com/office/powerpoint/2010/main" val="11318845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5771" y="246742"/>
            <a:ext cx="8621486" cy="1077218"/>
          </a:xfrm>
          <a:prstGeom prst="rect">
            <a:avLst/>
          </a:prstGeom>
          <a:noFill/>
        </p:spPr>
        <p:txBody>
          <a:bodyPr wrap="square" rtlCol="0">
            <a:spAutoFit/>
          </a:bodyPr>
          <a:lstStyle/>
          <a:p>
            <a:r>
              <a:rPr lang="en-US" sz="3200" smtClean="0"/>
              <a:t>Petrovićev Boravak u Parizu - “Bell Epouqe” Period</a:t>
            </a:r>
          </a:p>
          <a:p>
            <a:endParaRPr lang="en-US" sz="3200"/>
          </a:p>
        </p:txBody>
      </p:sp>
      <p:pic>
        <p:nvPicPr>
          <p:cNvPr id="189443"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14086" y="1245507"/>
            <a:ext cx="8686800" cy="4686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 y="6110514"/>
            <a:ext cx="9143999" cy="369332"/>
          </a:xfrm>
          <a:prstGeom prst="rect">
            <a:avLst/>
          </a:prstGeom>
          <a:noFill/>
        </p:spPr>
        <p:txBody>
          <a:bodyPr wrap="square" rtlCol="0">
            <a:spAutoFit/>
          </a:bodyPr>
          <a:lstStyle/>
          <a:p>
            <a:r>
              <a:rPr lang="en-US" b="1" dirty="0" err="1" smtClean="0"/>
              <a:t>Paralelno</a:t>
            </a:r>
            <a:r>
              <a:rPr lang="en-US" b="1" dirty="0" smtClean="0"/>
              <a:t> se </a:t>
            </a:r>
            <a:r>
              <a:rPr lang="en-US" b="1" dirty="0" err="1" smtClean="0"/>
              <a:t>održava</a:t>
            </a:r>
            <a:r>
              <a:rPr lang="en-US" b="1" dirty="0" smtClean="0"/>
              <a:t> </a:t>
            </a:r>
            <a:r>
              <a:rPr lang="en-US" b="1" dirty="0" err="1" smtClean="0"/>
              <a:t>kongres</a:t>
            </a:r>
            <a:r>
              <a:rPr lang="en-US" b="1" dirty="0" smtClean="0"/>
              <a:t> </a:t>
            </a:r>
            <a:r>
              <a:rPr lang="en-US" b="1" dirty="0" err="1" smtClean="0"/>
              <a:t>filozofa</a:t>
            </a:r>
            <a:r>
              <a:rPr lang="en-US" b="1" dirty="0" smtClean="0"/>
              <a:t>, </a:t>
            </a:r>
            <a:r>
              <a:rPr lang="en-US" b="1" dirty="0" err="1" smtClean="0"/>
              <a:t>gde</a:t>
            </a:r>
            <a:r>
              <a:rPr lang="en-US" b="1" dirty="0" smtClean="0"/>
              <a:t> </a:t>
            </a:r>
            <a:r>
              <a:rPr lang="en-US" b="1" dirty="0" err="1" smtClean="0"/>
              <a:t>Poenkare</a:t>
            </a:r>
            <a:r>
              <a:rPr lang="en-US" b="1" dirty="0" smtClean="0"/>
              <a:t> </a:t>
            </a:r>
            <a:r>
              <a:rPr lang="en-US" b="1" dirty="0" err="1" smtClean="0"/>
              <a:t>izlaže</a:t>
            </a:r>
            <a:r>
              <a:rPr lang="en-US" b="1" dirty="0" smtClean="0"/>
              <a:t> </a:t>
            </a:r>
            <a:r>
              <a:rPr lang="en-US" b="1" dirty="0" err="1" smtClean="0"/>
              <a:t>svoja</a:t>
            </a:r>
            <a:r>
              <a:rPr lang="en-US" b="1" dirty="0" smtClean="0"/>
              <a:t> vi</a:t>
            </a:r>
            <a:r>
              <a:rPr lang="vi-VN" sz="1600" b="1" dirty="0" smtClean="0"/>
              <a:t>đ</a:t>
            </a:r>
            <a:r>
              <a:rPr lang="en-US" b="1" dirty="0" err="1" smtClean="0"/>
              <a:t>enja</a:t>
            </a:r>
            <a:r>
              <a:rPr lang="en-US" b="1" dirty="0" smtClean="0"/>
              <a:t> </a:t>
            </a:r>
            <a:r>
              <a:rPr lang="en-US" b="1" dirty="0" err="1" smtClean="0"/>
              <a:t>suprotna</a:t>
            </a:r>
            <a:r>
              <a:rPr lang="en-US" b="1" dirty="0" smtClean="0"/>
              <a:t> </a:t>
            </a:r>
            <a:r>
              <a:rPr lang="en-US" b="1" dirty="0" err="1" smtClean="0"/>
              <a:t>Hilbetrovim</a:t>
            </a:r>
            <a:endParaRPr lang="en-US" b="1" dirty="0"/>
          </a:p>
        </p:txBody>
      </p:sp>
      <p:sp>
        <p:nvSpPr>
          <p:cNvPr id="6" name="TextBox 5"/>
          <p:cNvSpPr txBox="1"/>
          <p:nvPr/>
        </p:nvSpPr>
        <p:spPr>
          <a:xfrm>
            <a:off x="2046515" y="696685"/>
            <a:ext cx="4020457" cy="400110"/>
          </a:xfrm>
          <a:prstGeom prst="rect">
            <a:avLst/>
          </a:prstGeom>
          <a:noFill/>
        </p:spPr>
        <p:txBody>
          <a:bodyPr wrap="square" rtlCol="0">
            <a:spAutoFit/>
          </a:bodyPr>
          <a:lstStyle/>
          <a:p>
            <a:r>
              <a:rPr lang="en-US" sz="2000" i="1" smtClean="0"/>
              <a:t>  (Iz prezentacije Nenada Teofanova)</a:t>
            </a:r>
            <a:endParaRPr lang="en-US" sz="2000" i="1"/>
          </a:p>
        </p:txBody>
      </p:sp>
    </p:spTree>
    <p:extLst>
      <p:ext uri="{BB962C8B-B14F-4D97-AF65-F5344CB8AC3E}">
        <p14:creationId xmlns="" xmlns:p14="http://schemas.microsoft.com/office/powerpoint/2010/main" val="27672856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8"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84654" y="368527"/>
            <a:ext cx="7829550" cy="2695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0469"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32039" y="3224893"/>
            <a:ext cx="7296150" cy="3371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828906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17714"/>
            <a:ext cx="9144000" cy="2923877"/>
          </a:xfrm>
          <a:prstGeom prst="rect">
            <a:avLst/>
          </a:prstGeom>
          <a:noFill/>
        </p:spPr>
        <p:txBody>
          <a:bodyPr wrap="square" rtlCol="0">
            <a:spAutoFit/>
          </a:bodyPr>
          <a:lstStyle/>
          <a:p>
            <a:r>
              <a:rPr lang="en-US" sz="3200" dirty="0" smtClean="0"/>
              <a:t>     </a:t>
            </a:r>
            <a:r>
              <a:rPr lang="en-US" sz="3200" dirty="0" err="1" smtClean="0"/>
              <a:t>Povratak</a:t>
            </a:r>
            <a:r>
              <a:rPr lang="en-US" sz="3200" dirty="0" smtClean="0"/>
              <a:t> u Beograd – </a:t>
            </a:r>
            <a:r>
              <a:rPr lang="en-US" sz="3200" dirty="0" err="1" smtClean="0"/>
              <a:t>Profesura</a:t>
            </a:r>
            <a:r>
              <a:rPr lang="en-US" sz="3200" dirty="0" smtClean="0"/>
              <a:t>, </a:t>
            </a:r>
            <a:r>
              <a:rPr lang="en-US" sz="3200" dirty="0" err="1" smtClean="0"/>
              <a:t>ribarenje</a:t>
            </a:r>
            <a:r>
              <a:rPr lang="en-US" sz="3200" dirty="0" smtClean="0"/>
              <a:t>, </a:t>
            </a:r>
            <a:r>
              <a:rPr lang="en-US" sz="3200" dirty="0" err="1" smtClean="0"/>
              <a:t>muzika</a:t>
            </a:r>
            <a:endParaRPr lang="en-US" sz="3200" dirty="0" smtClean="0"/>
          </a:p>
          <a:p>
            <a:r>
              <a:rPr lang="en-US" sz="2400" dirty="0" smtClean="0"/>
              <a:t>(pored </a:t>
            </a:r>
            <a:r>
              <a:rPr lang="en-US" sz="2400" dirty="0" err="1" smtClean="0"/>
              <a:t>pronalazastva</a:t>
            </a:r>
            <a:r>
              <a:rPr lang="en-US" sz="2400" dirty="0" smtClean="0"/>
              <a:t>, </a:t>
            </a:r>
            <a:r>
              <a:rPr lang="en-US" sz="2400" dirty="0" err="1" smtClean="0"/>
              <a:t>sifrantske</a:t>
            </a:r>
            <a:r>
              <a:rPr lang="en-US" sz="2400" dirty="0" smtClean="0"/>
              <a:t> </a:t>
            </a:r>
            <a:r>
              <a:rPr lang="en-US" sz="2400" dirty="0" err="1" smtClean="0"/>
              <a:t>sluzbe</a:t>
            </a:r>
            <a:r>
              <a:rPr lang="en-US" sz="2400" dirty="0" smtClean="0"/>
              <a:t>, </a:t>
            </a:r>
            <a:r>
              <a:rPr lang="en-US" sz="2400" dirty="0" err="1" smtClean="0"/>
              <a:t>patenata</a:t>
            </a:r>
            <a:r>
              <a:rPr lang="en-US" sz="2400" dirty="0" smtClean="0"/>
              <a:t>, </a:t>
            </a:r>
            <a:r>
              <a:rPr lang="en-US" sz="2400" dirty="0" err="1" smtClean="0"/>
              <a:t>ekspedicija</a:t>
            </a:r>
            <a:r>
              <a:rPr lang="en-US" sz="2400" dirty="0" smtClean="0"/>
              <a:t>, </a:t>
            </a:r>
            <a:r>
              <a:rPr lang="en-US" sz="2400" dirty="0" err="1" smtClean="0"/>
              <a:t>putopisa</a:t>
            </a:r>
            <a:r>
              <a:rPr lang="en-US" sz="2400" dirty="0" smtClean="0"/>
              <a:t>)</a:t>
            </a:r>
          </a:p>
          <a:p>
            <a:endParaRPr lang="en-US" sz="3200" dirty="0" smtClean="0"/>
          </a:p>
          <a:p>
            <a:r>
              <a:rPr lang="en-US" sz="2400" dirty="0"/>
              <a:t> </a:t>
            </a:r>
            <a:r>
              <a:rPr lang="en-US" sz="2400" dirty="0" smtClean="0"/>
              <a:t>     </a:t>
            </a:r>
            <a:r>
              <a:rPr lang="en-US" sz="2400" dirty="0" err="1" smtClean="0"/>
              <a:t>Odmah</a:t>
            </a:r>
            <a:r>
              <a:rPr lang="en-US" sz="2400" dirty="0" smtClean="0"/>
              <a:t> </a:t>
            </a:r>
            <a:r>
              <a:rPr lang="en-US" sz="2400" dirty="0" err="1" smtClean="0"/>
              <a:t>po</a:t>
            </a:r>
            <a:r>
              <a:rPr lang="en-US" sz="2400" dirty="0" smtClean="0"/>
              <a:t> </a:t>
            </a:r>
            <a:r>
              <a:rPr lang="en-US" sz="2400" dirty="0" err="1" smtClean="0"/>
              <a:t>položenom</a:t>
            </a:r>
            <a:r>
              <a:rPr lang="en-US" sz="2400" dirty="0" smtClean="0"/>
              <a:t> </a:t>
            </a:r>
            <a:r>
              <a:rPr lang="en-US" sz="2400" dirty="0" err="1" smtClean="0"/>
              <a:t>doktroskom</a:t>
            </a:r>
            <a:r>
              <a:rPr lang="en-US" sz="2400" dirty="0" smtClean="0"/>
              <a:t> </a:t>
            </a:r>
            <a:r>
              <a:rPr lang="en-US" sz="2400" dirty="0" err="1" smtClean="0"/>
              <a:t>ispitu</a:t>
            </a:r>
            <a:r>
              <a:rPr lang="en-US" sz="2400" dirty="0" smtClean="0"/>
              <a:t> M. </a:t>
            </a:r>
            <a:r>
              <a:rPr lang="en-US" sz="2400" dirty="0" err="1" smtClean="0"/>
              <a:t>Petrović</a:t>
            </a:r>
            <a:r>
              <a:rPr lang="en-US" sz="2400" dirty="0" smtClean="0"/>
              <a:t> je </a:t>
            </a:r>
            <a:r>
              <a:rPr lang="en-US" sz="2400" dirty="0" err="1" smtClean="0"/>
              <a:t>izbran</a:t>
            </a:r>
            <a:r>
              <a:rPr lang="en-US" sz="2400" dirty="0" smtClean="0"/>
              <a:t> </a:t>
            </a:r>
            <a:r>
              <a:rPr lang="en-US" sz="2400" dirty="0" err="1" smtClean="0"/>
              <a:t>za</a:t>
            </a:r>
            <a:endParaRPr lang="en-US" sz="2400" dirty="0" smtClean="0"/>
          </a:p>
          <a:p>
            <a:r>
              <a:rPr lang="en-US" sz="2400" dirty="0" smtClean="0"/>
              <a:t>      </a:t>
            </a:r>
            <a:r>
              <a:rPr lang="en-US" sz="2400" dirty="0" err="1" smtClean="0"/>
              <a:t>redovnog</a:t>
            </a:r>
            <a:r>
              <a:rPr lang="en-US" sz="2400" dirty="0" smtClean="0"/>
              <a:t> </a:t>
            </a:r>
            <a:r>
              <a:rPr lang="en-US" sz="2400" dirty="0" err="1" smtClean="0"/>
              <a:t>profesora</a:t>
            </a:r>
            <a:r>
              <a:rPr lang="en-US" sz="2400" dirty="0" smtClean="0"/>
              <a:t> </a:t>
            </a:r>
            <a:r>
              <a:rPr lang="en-US" sz="2400" dirty="0" err="1" smtClean="0"/>
              <a:t>Velike</a:t>
            </a:r>
            <a:r>
              <a:rPr lang="en-US" sz="2400" dirty="0" smtClean="0"/>
              <a:t> </a:t>
            </a:r>
            <a:r>
              <a:rPr lang="en-US" sz="2400" dirty="0" err="1" smtClean="0"/>
              <a:t>škole</a:t>
            </a:r>
            <a:r>
              <a:rPr lang="en-US" sz="2400" dirty="0" smtClean="0"/>
              <a:t> u </a:t>
            </a:r>
            <a:r>
              <a:rPr lang="en-US" sz="2400" dirty="0" err="1" smtClean="0"/>
              <a:t>Beogradu</a:t>
            </a:r>
            <a:r>
              <a:rPr lang="en-US" sz="2400" dirty="0" smtClean="0"/>
              <a:t> …,</a:t>
            </a:r>
          </a:p>
          <a:p>
            <a:r>
              <a:rPr lang="en-US" sz="2400" dirty="0" smtClean="0"/>
              <a:t>      a </a:t>
            </a:r>
            <a:r>
              <a:rPr lang="en-US" sz="2400" dirty="0" err="1" smtClean="0"/>
              <a:t>po</a:t>
            </a:r>
            <a:r>
              <a:rPr lang="en-US" sz="2400" dirty="0" smtClean="0"/>
              <a:t> </a:t>
            </a:r>
            <a:r>
              <a:rPr lang="en-US" sz="2400" dirty="0" err="1" smtClean="0"/>
              <a:t>formiranju</a:t>
            </a:r>
            <a:r>
              <a:rPr lang="en-US" sz="2400" dirty="0" smtClean="0"/>
              <a:t> </a:t>
            </a:r>
            <a:r>
              <a:rPr lang="en-US" sz="2400" dirty="0" err="1" smtClean="0"/>
              <a:t>Univerziteta</a:t>
            </a:r>
            <a:r>
              <a:rPr lang="en-US" sz="2400" dirty="0" smtClean="0"/>
              <a:t> u </a:t>
            </a:r>
            <a:r>
              <a:rPr lang="en-US" sz="2400" dirty="0" err="1" smtClean="0"/>
              <a:t>Beogradu</a:t>
            </a:r>
            <a:r>
              <a:rPr lang="en-US" sz="2400" dirty="0" smtClean="0"/>
              <a:t>, </a:t>
            </a:r>
            <a:r>
              <a:rPr lang="en-US" sz="2400" dirty="0" err="1" smtClean="0"/>
              <a:t>postaje</a:t>
            </a:r>
            <a:r>
              <a:rPr lang="en-US" sz="2400" dirty="0" smtClean="0"/>
              <a:t> </a:t>
            </a:r>
            <a:r>
              <a:rPr lang="en-US" sz="2400" dirty="0" err="1" smtClean="0"/>
              <a:t>jedan</a:t>
            </a:r>
            <a:r>
              <a:rPr lang="en-US" sz="2400" dirty="0" smtClean="0"/>
              <a:t> </a:t>
            </a:r>
            <a:r>
              <a:rPr lang="en-US" sz="2400" dirty="0" err="1" smtClean="0"/>
              <a:t>od</a:t>
            </a:r>
            <a:r>
              <a:rPr lang="en-US" sz="2400" dirty="0" smtClean="0"/>
              <a:t> </a:t>
            </a:r>
            <a:r>
              <a:rPr lang="en-US" sz="2400" dirty="0" err="1" smtClean="0"/>
              <a:t>osam</a:t>
            </a:r>
            <a:r>
              <a:rPr lang="en-US" sz="2400" dirty="0" smtClean="0"/>
              <a:t>  </a:t>
            </a:r>
          </a:p>
          <a:p>
            <a:r>
              <a:rPr lang="en-US" sz="2400" dirty="0" smtClean="0"/>
              <a:t>      </a:t>
            </a:r>
            <a:r>
              <a:rPr lang="en-US" sz="2400" dirty="0" err="1" smtClean="0"/>
              <a:t>njegovih</a:t>
            </a:r>
            <a:r>
              <a:rPr lang="en-US" sz="2400" dirty="0" smtClean="0"/>
              <a:t> </a:t>
            </a:r>
            <a:r>
              <a:rPr lang="en-US" sz="2400" dirty="0" err="1" smtClean="0"/>
              <a:t>redovnih</a:t>
            </a:r>
            <a:r>
              <a:rPr lang="en-US" sz="2400" dirty="0" smtClean="0"/>
              <a:t> </a:t>
            </a:r>
            <a:r>
              <a:rPr lang="en-US" sz="2400" dirty="0" err="1" smtClean="0"/>
              <a:t>profesora</a:t>
            </a:r>
            <a:r>
              <a:rPr lang="en-US" sz="2400" dirty="0" smtClean="0"/>
              <a:t> …</a:t>
            </a:r>
          </a:p>
        </p:txBody>
      </p:sp>
      <p:pic>
        <p:nvPicPr>
          <p:cNvPr id="19149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22431" y="3454400"/>
            <a:ext cx="8829162" cy="32802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288081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6" name="Picture 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684486" y="116114"/>
            <a:ext cx="4343400" cy="3352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3201" y="3512458"/>
            <a:ext cx="8781142" cy="584775"/>
          </a:xfrm>
          <a:prstGeom prst="rect">
            <a:avLst/>
          </a:prstGeom>
          <a:noFill/>
        </p:spPr>
        <p:txBody>
          <a:bodyPr wrap="square" rtlCol="0">
            <a:spAutoFit/>
          </a:bodyPr>
          <a:lstStyle/>
          <a:p>
            <a:r>
              <a:rPr lang="en-US" sz="1600" b="1" smtClean="0"/>
              <a:t>Osam prvih redovnih profesora BU - Sede s leva: Jovan Zujović, Sima Lozani</a:t>
            </a:r>
            <a:r>
              <a:rPr lang="en-US" sz="1600" b="1"/>
              <a:t>ć</a:t>
            </a:r>
            <a:r>
              <a:rPr lang="en-US" sz="1600" b="1" smtClean="0"/>
              <a:t>, Jovan Cviji</a:t>
            </a:r>
            <a:r>
              <a:rPr lang="en-US" sz="1600" b="1"/>
              <a:t>ć</a:t>
            </a:r>
            <a:r>
              <a:rPr lang="en-US" sz="1600" b="1" smtClean="0"/>
              <a:t> i Mihailo Petrovi</a:t>
            </a:r>
            <a:r>
              <a:rPr lang="en-US" sz="1600" b="1"/>
              <a:t>ć</a:t>
            </a:r>
            <a:r>
              <a:rPr lang="en-US" sz="1600" b="1" smtClean="0"/>
              <a:t>; stoje sleva: Andra Stevanovi</a:t>
            </a:r>
            <a:r>
              <a:rPr lang="en-US" sz="1600" b="1"/>
              <a:t>ć</a:t>
            </a:r>
            <a:r>
              <a:rPr lang="en-US" sz="1600" b="1" smtClean="0"/>
              <a:t>, Dragoljub Pavlovi</a:t>
            </a:r>
            <a:r>
              <a:rPr lang="en-US" sz="1600" b="1"/>
              <a:t>ć</a:t>
            </a:r>
            <a:r>
              <a:rPr lang="en-US" sz="1600" b="1" smtClean="0"/>
              <a:t>, Mili</a:t>
            </a:r>
            <a:r>
              <a:rPr lang="en-US" sz="1600" b="1"/>
              <a:t>ć</a:t>
            </a:r>
            <a:r>
              <a:rPr lang="en-US" sz="1600" b="1" smtClean="0"/>
              <a:t> Radovanovi</a:t>
            </a:r>
            <a:r>
              <a:rPr lang="en-US" sz="1600" b="1"/>
              <a:t>ć</a:t>
            </a:r>
            <a:r>
              <a:rPr lang="en-US" sz="1600" b="1" smtClean="0"/>
              <a:t> i Ljubomir Jovnovi</a:t>
            </a:r>
            <a:r>
              <a:rPr lang="en-US" sz="1600" b="1"/>
              <a:t>ć</a:t>
            </a:r>
          </a:p>
        </p:txBody>
      </p:sp>
      <p:sp>
        <p:nvSpPr>
          <p:cNvPr id="6" name="TextBox 5"/>
          <p:cNvSpPr txBox="1"/>
          <p:nvPr/>
        </p:nvSpPr>
        <p:spPr>
          <a:xfrm>
            <a:off x="0" y="319315"/>
            <a:ext cx="4794646" cy="3139321"/>
          </a:xfrm>
          <a:prstGeom prst="rect">
            <a:avLst/>
          </a:prstGeom>
          <a:noFill/>
        </p:spPr>
        <p:txBody>
          <a:bodyPr wrap="none" rtlCol="0">
            <a:spAutoFit/>
          </a:bodyPr>
          <a:lstStyle/>
          <a:p>
            <a:r>
              <a:rPr lang="en-US" smtClean="0"/>
              <a:t>U svojoj naučnoj karijeri Petrović je objavio oko </a:t>
            </a:r>
          </a:p>
          <a:p>
            <a:r>
              <a:rPr lang="en-US" smtClean="0"/>
              <a:t>400 spisa, od toga 300 u matematici.</a:t>
            </a:r>
          </a:p>
          <a:p>
            <a:r>
              <a:rPr lang="en-US" smtClean="0"/>
              <a:t>Tako</a:t>
            </a:r>
            <a:r>
              <a:rPr lang="vi-VN" sz="1400" smtClean="0"/>
              <a:t>đ</a:t>
            </a:r>
            <a:r>
              <a:rPr lang="en-US" smtClean="0"/>
              <a:t>e, objavio je 12 knjiga, a postoji i 14 </a:t>
            </a:r>
          </a:p>
          <a:p>
            <a:r>
              <a:rPr lang="en-US" smtClean="0"/>
              <a:t>Skripti sa njegovih predavanja koja su pripremili</a:t>
            </a:r>
          </a:p>
          <a:p>
            <a:r>
              <a:rPr lang="en-US" smtClean="0"/>
              <a:t>Njegovi studenti ili on sam.</a:t>
            </a:r>
          </a:p>
          <a:p>
            <a:r>
              <a:rPr lang="en-US" smtClean="0"/>
              <a:t>Od srednje škole, pa sve do penzionisanja, pored </a:t>
            </a:r>
          </a:p>
          <a:p>
            <a:r>
              <a:rPr lang="en-US" smtClean="0"/>
              <a:t>5 godina provedenih na pripremama i studijama </a:t>
            </a:r>
          </a:p>
          <a:p>
            <a:r>
              <a:rPr lang="en-US" smtClean="0"/>
              <a:t>u Parizu, proveo je kao </a:t>
            </a:r>
            <a:r>
              <a:rPr lang="vi-VN" sz="1400" smtClean="0"/>
              <a:t>đ</a:t>
            </a:r>
            <a:r>
              <a:rPr lang="en-US" smtClean="0"/>
              <a:t>jak, student i profesor </a:t>
            </a:r>
          </a:p>
          <a:p>
            <a:r>
              <a:rPr lang="en-US" smtClean="0"/>
              <a:t>ukupno 55 godina. Katedra za matematiku </a:t>
            </a:r>
          </a:p>
          <a:p>
            <a:r>
              <a:rPr lang="en-US" smtClean="0"/>
              <a:t>Filozofskig fkulteta bila je glavno mesto </a:t>
            </a:r>
          </a:p>
          <a:p>
            <a:r>
              <a:rPr lang="en-US" smtClean="0"/>
              <a:t>Petrovićevog naučnog i pedagoškog rada.</a:t>
            </a:r>
            <a:endParaRPr lang="en-US"/>
          </a:p>
        </p:txBody>
      </p:sp>
      <p:pic>
        <p:nvPicPr>
          <p:cNvPr id="192519" name="Picture 7"/>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43427" y="4155288"/>
            <a:ext cx="7156298" cy="1374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850"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990147" y="5600020"/>
            <a:ext cx="7105650" cy="1057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079999" y="6371771"/>
            <a:ext cx="3106058" cy="369332"/>
          </a:xfrm>
          <a:prstGeom prst="rect">
            <a:avLst/>
          </a:prstGeom>
          <a:noFill/>
        </p:spPr>
        <p:txBody>
          <a:bodyPr wrap="square" rtlCol="0">
            <a:spAutoFit/>
          </a:bodyPr>
          <a:lstStyle/>
          <a:p>
            <a:r>
              <a:rPr lang="en-US" i="1" smtClean="0"/>
              <a:t>  (Iz prezentacije Ž. Mijajlovića)</a:t>
            </a:r>
            <a:endParaRPr lang="en-US" i="1"/>
          </a:p>
        </p:txBody>
      </p:sp>
    </p:spTree>
    <p:extLst>
      <p:ext uri="{BB962C8B-B14F-4D97-AF65-F5344CB8AC3E}">
        <p14:creationId xmlns="" xmlns:p14="http://schemas.microsoft.com/office/powerpoint/2010/main" val="2498552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38807" y="1277257"/>
            <a:ext cx="5944216" cy="41454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353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213475" y="1306285"/>
            <a:ext cx="2828925" cy="41075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90285" y="188685"/>
            <a:ext cx="8621486" cy="584775"/>
          </a:xfrm>
          <a:prstGeom prst="rect">
            <a:avLst/>
          </a:prstGeom>
          <a:noFill/>
        </p:spPr>
        <p:txBody>
          <a:bodyPr wrap="square" rtlCol="0">
            <a:spAutoFit/>
          </a:bodyPr>
          <a:lstStyle/>
          <a:p>
            <a:r>
              <a:rPr lang="en-US" sz="3200" smtClean="0"/>
              <a:t>Pasionirana aktivnost po kojoj dobio nadimak ‘Alas’</a:t>
            </a:r>
            <a:endParaRPr lang="en-US" sz="3200"/>
          </a:p>
        </p:txBody>
      </p:sp>
      <p:sp>
        <p:nvSpPr>
          <p:cNvPr id="4" name="TextBox 3"/>
          <p:cNvSpPr txBox="1"/>
          <p:nvPr/>
        </p:nvSpPr>
        <p:spPr>
          <a:xfrm>
            <a:off x="1" y="5617029"/>
            <a:ext cx="9144000" cy="1015663"/>
          </a:xfrm>
          <a:prstGeom prst="rect">
            <a:avLst/>
          </a:prstGeom>
          <a:noFill/>
        </p:spPr>
        <p:txBody>
          <a:bodyPr wrap="square" rtlCol="0">
            <a:spAutoFit/>
          </a:bodyPr>
          <a:lstStyle/>
          <a:p>
            <a:r>
              <a:rPr lang="en-US" sz="2000" dirty="0" smtClean="0"/>
              <a:t>Po </a:t>
            </a:r>
            <a:r>
              <a:rPr lang="en-US" sz="2000" dirty="0" err="1" smtClean="0"/>
              <a:t>povratku</a:t>
            </a:r>
            <a:r>
              <a:rPr lang="en-US" sz="2000" dirty="0" smtClean="0"/>
              <a:t> </a:t>
            </a:r>
            <a:r>
              <a:rPr lang="en-US" sz="2000" dirty="0" err="1" smtClean="0"/>
              <a:t>iz</a:t>
            </a:r>
            <a:r>
              <a:rPr lang="en-US" sz="2000" dirty="0" smtClean="0"/>
              <a:t> </a:t>
            </a:r>
            <a:r>
              <a:rPr lang="en-US" sz="2000" dirty="0" err="1" smtClean="0"/>
              <a:t>Pariza</a:t>
            </a:r>
            <a:r>
              <a:rPr lang="en-US" sz="2000" dirty="0" smtClean="0"/>
              <a:t> </a:t>
            </a:r>
            <a:r>
              <a:rPr lang="en-US" sz="2000" dirty="0" err="1" smtClean="0"/>
              <a:t>dodatno</a:t>
            </a:r>
            <a:r>
              <a:rPr lang="en-US" sz="2000" dirty="0" smtClean="0"/>
              <a:t> se </a:t>
            </a:r>
            <a:r>
              <a:rPr lang="en-US" sz="2000" dirty="0" err="1" smtClean="0"/>
              <a:t>priprma</a:t>
            </a:r>
            <a:r>
              <a:rPr lang="en-US" sz="2000" dirty="0" smtClean="0"/>
              <a:t>, </a:t>
            </a:r>
            <a:r>
              <a:rPr lang="en-US" sz="2000" dirty="0" err="1" smtClean="0"/>
              <a:t>polaže</a:t>
            </a:r>
            <a:r>
              <a:rPr lang="en-US" sz="2000" dirty="0" smtClean="0"/>
              <a:t> </a:t>
            </a:r>
            <a:r>
              <a:rPr lang="en-US" sz="2000" dirty="0" err="1" smtClean="0"/>
              <a:t>i</a:t>
            </a:r>
            <a:r>
              <a:rPr lang="en-US" sz="2000" dirty="0" smtClean="0"/>
              <a:t> </a:t>
            </a:r>
            <a:r>
              <a:rPr lang="en-US" sz="2000" dirty="0" err="1" smtClean="0"/>
              <a:t>dobija</a:t>
            </a:r>
            <a:r>
              <a:rPr lang="en-US" sz="2000" dirty="0" smtClean="0"/>
              <a:t> “</a:t>
            </a:r>
            <a:r>
              <a:rPr lang="en-US" sz="2000" dirty="0" err="1" smtClean="0"/>
              <a:t>Majstorsko</a:t>
            </a:r>
            <a:r>
              <a:rPr lang="en-US" sz="2000" dirty="0" smtClean="0"/>
              <a:t> Pismo” </a:t>
            </a:r>
            <a:r>
              <a:rPr lang="en-US" sz="2000" dirty="0" err="1" smtClean="0"/>
              <a:t>od</a:t>
            </a:r>
            <a:r>
              <a:rPr lang="en-US" sz="2000" dirty="0" smtClean="0"/>
              <a:t> </a:t>
            </a:r>
            <a:r>
              <a:rPr lang="en-US" sz="2000" dirty="0" err="1" smtClean="0"/>
              <a:t>strane</a:t>
            </a:r>
            <a:r>
              <a:rPr lang="en-US" sz="2000" dirty="0" smtClean="0"/>
              <a:t> </a:t>
            </a:r>
            <a:r>
              <a:rPr lang="en-US" sz="2000" dirty="0" err="1" smtClean="0"/>
              <a:t>Arse</a:t>
            </a:r>
            <a:r>
              <a:rPr lang="en-US" sz="2000" dirty="0" smtClean="0"/>
              <a:t> </a:t>
            </a:r>
            <a:r>
              <a:rPr lang="en-US" sz="2000" dirty="0" err="1" smtClean="0"/>
              <a:t>Čuklje</a:t>
            </a:r>
            <a:r>
              <a:rPr lang="en-US" sz="2000" dirty="0" smtClean="0"/>
              <a:t> - </a:t>
            </a:r>
            <a:r>
              <a:rPr lang="en-US" sz="2000" dirty="0" err="1" smtClean="0"/>
              <a:t>Ciganina</a:t>
            </a:r>
            <a:r>
              <a:rPr lang="en-US" sz="2000" dirty="0" smtClean="0"/>
              <a:t> (“</a:t>
            </a:r>
            <a:r>
              <a:rPr lang="en-US" sz="2000" dirty="0" err="1" smtClean="0"/>
              <a:t>milija</a:t>
            </a:r>
            <a:r>
              <a:rPr lang="en-US" sz="2000" dirty="0" smtClean="0"/>
              <a:t> mu je </a:t>
            </a:r>
            <a:r>
              <a:rPr lang="en-US" sz="2000" dirty="0" err="1" smtClean="0"/>
              <a:t>bila</a:t>
            </a:r>
            <a:r>
              <a:rPr lang="en-US" sz="2000" dirty="0" smtClean="0"/>
              <a:t> </a:t>
            </a:r>
            <a:r>
              <a:rPr lang="en-US" sz="2000" dirty="0" err="1" smtClean="0"/>
              <a:t>nego</a:t>
            </a:r>
            <a:r>
              <a:rPr lang="en-US" sz="2000" dirty="0" smtClean="0"/>
              <a:t> </a:t>
            </a:r>
            <a:r>
              <a:rPr lang="en-US" sz="2000" dirty="0" err="1" smtClean="0"/>
              <a:t>doktorska</a:t>
            </a:r>
            <a:r>
              <a:rPr lang="en-US" sz="2000" dirty="0" smtClean="0"/>
              <a:t> diploma”… : ); </a:t>
            </a:r>
            <a:r>
              <a:rPr lang="en-US" sz="2000" dirty="0" err="1" smtClean="0"/>
              <a:t>Profesionalno</a:t>
            </a:r>
            <a:r>
              <a:rPr lang="en-US" sz="2000" dirty="0" smtClean="0"/>
              <a:t> </a:t>
            </a:r>
            <a:r>
              <a:rPr lang="en-US" sz="2000" dirty="0" err="1" smtClean="0"/>
              <a:t>organizuje</a:t>
            </a:r>
            <a:r>
              <a:rPr lang="en-US" sz="2000" dirty="0" smtClean="0"/>
              <a:t> </a:t>
            </a:r>
            <a:r>
              <a:rPr lang="en-US" sz="2000" dirty="0" err="1" smtClean="0"/>
              <a:t>ekonomično</a:t>
            </a:r>
            <a:r>
              <a:rPr lang="en-US" sz="2000" dirty="0" smtClean="0"/>
              <a:t> </a:t>
            </a:r>
            <a:r>
              <a:rPr lang="en-US" sz="2000" dirty="0" err="1" smtClean="0"/>
              <a:t>ribarenje</a:t>
            </a:r>
            <a:r>
              <a:rPr lang="en-US" sz="2000" dirty="0" smtClean="0"/>
              <a:t> </a:t>
            </a:r>
            <a:r>
              <a:rPr lang="en-US" sz="2000" dirty="0" err="1" smtClean="0"/>
              <a:t>na</a:t>
            </a:r>
            <a:r>
              <a:rPr lang="en-US" sz="2000" dirty="0" smtClean="0"/>
              <a:t> </a:t>
            </a:r>
            <a:r>
              <a:rPr lang="en-US" sz="2000" dirty="0" err="1" smtClean="0"/>
              <a:t>Savi</a:t>
            </a:r>
            <a:r>
              <a:rPr lang="en-US" sz="2000" dirty="0" smtClean="0"/>
              <a:t> </a:t>
            </a:r>
            <a:r>
              <a:rPr lang="en-US" sz="2000" dirty="0" err="1" smtClean="0"/>
              <a:t>i</a:t>
            </a:r>
            <a:r>
              <a:rPr lang="en-US" sz="2000" dirty="0" smtClean="0"/>
              <a:t> </a:t>
            </a:r>
            <a:r>
              <a:rPr lang="en-US" sz="2000" dirty="0" err="1" smtClean="0"/>
              <a:t>Dunavu</a:t>
            </a:r>
            <a:r>
              <a:rPr lang="en-US" sz="2000" dirty="0" smtClean="0"/>
              <a:t>, </a:t>
            </a:r>
            <a:r>
              <a:rPr lang="en-US" sz="2000" dirty="0" err="1" smtClean="0"/>
              <a:t>Ohridskom</a:t>
            </a:r>
            <a:r>
              <a:rPr lang="en-US" sz="2000" dirty="0" smtClean="0"/>
              <a:t> </a:t>
            </a:r>
            <a:r>
              <a:rPr lang="en-US" sz="2000" dirty="0" err="1" smtClean="0"/>
              <a:t>i</a:t>
            </a:r>
            <a:r>
              <a:rPr lang="en-US" sz="2000" dirty="0" smtClean="0"/>
              <a:t> </a:t>
            </a:r>
            <a:r>
              <a:rPr lang="en-US" sz="2000" dirty="0" err="1" smtClean="0"/>
              <a:t>Prespanskom</a:t>
            </a:r>
            <a:r>
              <a:rPr lang="en-US" sz="2000" dirty="0" smtClean="0"/>
              <a:t> </a:t>
            </a:r>
            <a:r>
              <a:rPr lang="en-US" sz="2000" dirty="0" err="1" smtClean="0"/>
              <a:t>jezeru</a:t>
            </a:r>
            <a:r>
              <a:rPr lang="en-US" sz="2000" dirty="0" smtClean="0"/>
              <a:t>… </a:t>
            </a:r>
            <a:endParaRPr lang="en-US" sz="2000" dirty="0"/>
          </a:p>
        </p:txBody>
      </p:sp>
      <p:sp>
        <p:nvSpPr>
          <p:cNvPr id="7" name="TextBox 6"/>
          <p:cNvSpPr txBox="1"/>
          <p:nvPr/>
        </p:nvSpPr>
        <p:spPr>
          <a:xfrm>
            <a:off x="1901371" y="667657"/>
            <a:ext cx="4470400" cy="369332"/>
          </a:xfrm>
          <a:prstGeom prst="rect">
            <a:avLst/>
          </a:prstGeom>
          <a:noFill/>
        </p:spPr>
        <p:txBody>
          <a:bodyPr wrap="square" rtlCol="0">
            <a:spAutoFit/>
          </a:bodyPr>
          <a:lstStyle/>
          <a:p>
            <a:r>
              <a:rPr lang="en-US" i="1" smtClean="0"/>
              <a:t>  (Iz prezentacija A. Lipkovskog i Ž. Mijajlovića)</a:t>
            </a:r>
            <a:endParaRPr lang="en-US" i="1"/>
          </a:p>
        </p:txBody>
      </p:sp>
    </p:spTree>
    <p:extLst>
      <p:ext uri="{BB962C8B-B14F-4D97-AF65-F5344CB8AC3E}">
        <p14:creationId xmlns="" xmlns:p14="http://schemas.microsoft.com/office/powerpoint/2010/main" val="18682200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6742" y="174171"/>
            <a:ext cx="8621486" cy="584775"/>
          </a:xfrm>
          <a:prstGeom prst="rect">
            <a:avLst/>
          </a:prstGeom>
          <a:noFill/>
        </p:spPr>
        <p:txBody>
          <a:bodyPr wrap="square" rtlCol="0">
            <a:spAutoFit/>
          </a:bodyPr>
          <a:lstStyle/>
          <a:p>
            <a:r>
              <a:rPr lang="en-US" sz="3200" smtClean="0"/>
              <a:t> Mihailo Petrović Alas – muzi</a:t>
            </a:r>
            <a:r>
              <a:rPr lang="en-US" sz="3200"/>
              <a:t>č</a:t>
            </a:r>
            <a:r>
              <a:rPr lang="en-US" sz="3200" smtClean="0"/>
              <a:t>ar i “kafanski čovek”</a:t>
            </a:r>
            <a:endParaRPr lang="en-US" sz="3200"/>
          </a:p>
        </p:txBody>
      </p:sp>
      <p:pic>
        <p:nvPicPr>
          <p:cNvPr id="19456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335314" y="913720"/>
            <a:ext cx="5283200" cy="30170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4563"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497280" y="1001486"/>
            <a:ext cx="4990607" cy="4354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4564"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391640" y="4049485"/>
            <a:ext cx="6808931" cy="16211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4565" name="Picture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364342" y="5646057"/>
            <a:ext cx="6792687" cy="10031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4566" name="Picture 6"/>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705599" y="1712686"/>
            <a:ext cx="1523572" cy="12482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283199" y="595085"/>
            <a:ext cx="3106058" cy="369332"/>
          </a:xfrm>
          <a:prstGeom prst="rect">
            <a:avLst/>
          </a:prstGeom>
          <a:noFill/>
        </p:spPr>
        <p:txBody>
          <a:bodyPr wrap="square" rtlCol="0">
            <a:spAutoFit/>
          </a:bodyPr>
          <a:lstStyle/>
          <a:p>
            <a:r>
              <a:rPr lang="en-US" i="1" smtClean="0"/>
              <a:t>  (Iz prezentacije Ž. Mijajlovića)</a:t>
            </a:r>
            <a:endParaRPr lang="en-US" i="1"/>
          </a:p>
        </p:txBody>
      </p:sp>
    </p:spTree>
    <p:extLst>
      <p:ext uri="{BB962C8B-B14F-4D97-AF65-F5344CB8AC3E}">
        <p14:creationId xmlns="" xmlns:p14="http://schemas.microsoft.com/office/powerpoint/2010/main" val="18923601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5714"/>
          </a:xfrm>
        </p:spPr>
        <p:txBody>
          <a:bodyPr>
            <a:normAutofit/>
          </a:bodyPr>
          <a:lstStyle/>
          <a:p>
            <a:r>
              <a:rPr lang="en-US" sz="3600" smtClean="0">
                <a:solidFill>
                  <a:schemeClr val="bg1">
                    <a:lumMod val="75000"/>
                  </a:schemeClr>
                </a:solidFill>
              </a:rPr>
              <a:t>Motivacija i </a:t>
            </a:r>
            <a:r>
              <a:rPr lang="en-US" sz="3600" smtClean="0"/>
              <a:t>Sadržaj </a:t>
            </a:r>
            <a:endParaRPr lang="en-US" sz="3600"/>
          </a:p>
        </p:txBody>
      </p:sp>
      <p:sp>
        <p:nvSpPr>
          <p:cNvPr id="3" name="Content Placeholder 2"/>
          <p:cNvSpPr>
            <a:spLocks noGrp="1"/>
          </p:cNvSpPr>
          <p:nvPr>
            <p:ph idx="1"/>
          </p:nvPr>
        </p:nvSpPr>
        <p:spPr>
          <a:xfrm>
            <a:off x="130629" y="711200"/>
            <a:ext cx="9013371" cy="6146800"/>
          </a:xfrm>
        </p:spPr>
        <p:txBody>
          <a:bodyPr>
            <a:normAutofit fontScale="77500" lnSpcReduction="20000"/>
          </a:bodyPr>
          <a:lstStyle/>
          <a:p>
            <a:pPr marL="342900" lvl="1" indent="-342900">
              <a:buFont typeface="Arial" pitchFamily="34" charset="0"/>
              <a:buChar char="•"/>
            </a:pPr>
            <a:r>
              <a:rPr lang="en-US" sz="3200" smtClean="0">
                <a:solidFill>
                  <a:schemeClr val="bg1">
                    <a:lumMod val="75000"/>
                  </a:schemeClr>
                </a:solidFill>
              </a:rPr>
              <a:t>Motivacija: Sintetički pogled na sveukupno stvaralaštvo Mihaila Petrovića - Alasa kao celishodno dolaženju do što jedonstvnijeg ‘analoškog jezgra’, matematičke relacije u osnovi svih pojavnosti</a:t>
            </a:r>
          </a:p>
          <a:p>
            <a:pPr marL="400050" lvl="2" indent="0">
              <a:buNone/>
            </a:pPr>
            <a:r>
              <a:rPr lang="en-US" sz="2800" smtClean="0">
                <a:solidFill>
                  <a:schemeClr val="bg1">
                    <a:lumMod val="75000"/>
                  </a:schemeClr>
                </a:solidFill>
              </a:rPr>
              <a:t>- Ribolovačkog, preko muzičarskog i avnturističkog, do matematičarskog</a:t>
            </a:r>
          </a:p>
          <a:p>
            <a:pPr lvl="0"/>
            <a:r>
              <a:rPr lang="en-US" smtClean="0"/>
              <a:t>Sagedavanje Petrovićeve epistemološko-filozofske pozicije, toka i perspektive razvoja mehanike i fizike, i mogući objektivni razlozi nedovršenosti Matematičke Fenomenologje i Fen. Preslikavanja </a:t>
            </a:r>
          </a:p>
          <a:p>
            <a:pPr lvl="1"/>
            <a:r>
              <a:rPr lang="en-US"/>
              <a:t>Kartezijansko uporište i dominantnost Njutnovske orbitalne mehanike  </a:t>
            </a:r>
            <a:endParaRPr lang="en-US" smtClean="0"/>
          </a:p>
          <a:p>
            <a:pPr lvl="0"/>
            <a:r>
              <a:rPr lang="en-US">
                <a:solidFill>
                  <a:schemeClr val="bg1">
                    <a:lumMod val="75000"/>
                  </a:schemeClr>
                </a:solidFill>
              </a:rPr>
              <a:t>Postavljanje ‘hipoteze’ o razlogu neuspešnosti misije potrage za načinom mrešćenja jegulje i propuštanju prilike da se to sagleda kao metafora opšte toroidalne vrtložne strukturalnosti vasione  </a:t>
            </a:r>
          </a:p>
          <a:p>
            <a:pPr marL="457200" lvl="1" indent="0">
              <a:buNone/>
            </a:pPr>
            <a:r>
              <a:rPr lang="en-US">
                <a:solidFill>
                  <a:schemeClr val="bg1">
                    <a:lumMod val="75000"/>
                  </a:schemeClr>
                </a:solidFill>
              </a:rPr>
              <a:t>- Zapletanje sajle koje je vukla specijalno konstruisanu Alasovu ‘vršu’ u toroidalni vrtlog polno zrelih jedinki, i njeno prekidanje ‘u krešendu’ …   </a:t>
            </a:r>
            <a:endParaRPr lang="en-US" smtClean="0">
              <a:solidFill>
                <a:schemeClr val="bg1">
                  <a:lumMod val="75000"/>
                </a:schemeClr>
              </a:solidFill>
            </a:endParaRPr>
          </a:p>
          <a:p>
            <a:pPr lvl="0"/>
            <a:r>
              <a:rPr lang="en-US" smtClean="0">
                <a:solidFill>
                  <a:schemeClr val="bg1">
                    <a:lumMod val="75000"/>
                  </a:schemeClr>
                </a:solidFill>
              </a:rPr>
              <a:t>Eterodinamika Acjukovskog i Kantorovska teorija skupova kao osnova postvljenih teza i nedostatnosti zvaničnog toka nauke  i Relevantnost Petrovićevih matematičkih ostvarenja za uvodjenje alternativne pardigme: NL-DEs, Matematički Spektri / Intervali …</a:t>
            </a:r>
          </a:p>
          <a:p>
            <a:pPr lvl="1"/>
            <a:r>
              <a:rPr lang="en-US" smtClean="0">
                <a:solidFill>
                  <a:schemeClr val="bg1">
                    <a:lumMod val="75000"/>
                  </a:schemeClr>
                </a:solidFill>
              </a:rPr>
              <a:t>Kao put ostvrenja Petrovićevih uvida u spiarlni evolucioni razvoj ‘tipova’   </a:t>
            </a:r>
            <a:endParaRPr lang="en-US">
              <a:solidFill>
                <a:schemeClr val="bg1">
                  <a:lumMod val="75000"/>
                </a:schemeClr>
              </a:solidFill>
            </a:endParaRPr>
          </a:p>
        </p:txBody>
      </p:sp>
    </p:spTree>
    <p:extLst>
      <p:ext uri="{BB962C8B-B14F-4D97-AF65-F5344CB8AC3E}">
        <p14:creationId xmlns="" xmlns:p14="http://schemas.microsoft.com/office/powerpoint/2010/main" val="21884718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5771" y="943429"/>
            <a:ext cx="8548915" cy="5660571"/>
          </a:xfrm>
        </p:spPr>
        <p:txBody>
          <a:bodyPr>
            <a:normAutofit/>
          </a:bodyPr>
          <a:lstStyle/>
          <a:p>
            <a:r>
              <a:rPr lang="en-US" sz="2400" smtClean="0"/>
              <a:t>Započinje već krajem doktorskih studija u Parizu, i po povratku u Beograd o nastvljanju toga rada obaveštava svog druga Sanjaka</a:t>
            </a:r>
          </a:p>
          <a:p>
            <a:pPr lvl="1"/>
            <a:r>
              <a:rPr lang="en-US" sz="2000" smtClean="0"/>
              <a:t>Nakon godine dana po povratku, u svojoj 27. godini, istupa sa tom idejom, gde nagoveštava želju da izna</a:t>
            </a:r>
            <a:r>
              <a:rPr lang="vi-VN" sz="1600" smtClean="0"/>
              <a:t>đ</a:t>
            </a:r>
            <a:r>
              <a:rPr lang="en-US" sz="2000" smtClean="0"/>
              <a:t>e jedinstva me</a:t>
            </a:r>
            <a:r>
              <a:rPr lang="vi-VN" sz="1600" smtClean="0"/>
              <a:t>đ</a:t>
            </a:r>
            <a:r>
              <a:rPr lang="en-US" sz="2000" smtClean="0"/>
              <a:t>u prirodnim naukama: “Takve generalizacije uvek su navodile na značajne analogije, koje često postoje izm</a:t>
            </a:r>
            <a:r>
              <a:rPr lang="vi-VN" sz="1600" smtClean="0"/>
              <a:t>đ</a:t>
            </a:r>
            <a:r>
              <a:rPr lang="en-US" sz="2000" smtClean="0"/>
              <a:t>u raznorodnih i vrlo disparatnih feomena, koji nemaju nikakve veze me</a:t>
            </a:r>
            <a:r>
              <a:rPr lang="vi-VN" sz="1600" smtClean="0"/>
              <a:t>đ</a:t>
            </a:r>
            <a:r>
              <a:rPr lang="en-US" sz="2000" smtClean="0"/>
              <a:t>u sobom. Te se analogije često manifestuju u prirodnoj filozofiji i mada na prvi pogled izgledaju slučajne, ipak nije teško uvideti im pravi uzrok, koji je identičan sa onim na kome se osniva (tehnička) analogija problema generalisane geometrije mase me</a:t>
            </a:r>
            <a:r>
              <a:rPr lang="vi-VN" sz="1600" smtClean="0"/>
              <a:t>đ</a:t>
            </a:r>
            <a:r>
              <a:rPr lang="en-US" sz="2000" smtClean="0"/>
              <a:t>u sobom … Raznorazni faktori koji figurišu u tako raznorodnim fenomenima često imaju istovetne uloge, pa prema tome i za posledice njihova uticaja važe istovetni zakoni … kao  (poznate) analogije izme</a:t>
            </a:r>
            <a:r>
              <a:rPr lang="vi-VN" sz="1600" smtClean="0"/>
              <a:t>đ</a:t>
            </a:r>
            <a:r>
              <a:rPr lang="en-US" sz="2000" smtClean="0"/>
              <a:t>u matematičkih teorija kretanja elektriciteta, rasprostiranja toplote I kretanja tečnosti … “</a:t>
            </a:r>
          </a:p>
          <a:p>
            <a:endParaRPr lang="en-US" sz="2400"/>
          </a:p>
        </p:txBody>
      </p:sp>
      <p:sp>
        <p:nvSpPr>
          <p:cNvPr id="4" name="Title 3"/>
          <p:cNvSpPr txBox="1">
            <a:spLocks noGrp="1"/>
          </p:cNvSpPr>
          <p:nvPr>
            <p:ph type="title"/>
          </p:nvPr>
        </p:nvSpPr>
        <p:spPr>
          <a:xfrm>
            <a:off x="217715" y="67782"/>
            <a:ext cx="8679542" cy="830997"/>
          </a:xfrm>
          <a:prstGeom prst="rect">
            <a:avLst/>
          </a:prstGeom>
          <a:noFill/>
        </p:spPr>
        <p:txBody>
          <a:bodyPr wrap="square" rtlCol="0">
            <a:spAutoFit/>
          </a:bodyPr>
          <a:lstStyle/>
          <a:p>
            <a:r>
              <a:rPr lang="en-US" sz="2800" smtClean="0"/>
              <a:t>Petrovićevo bavljenje “Matematičkom Fenomenologijom”</a:t>
            </a:r>
            <a:br>
              <a:rPr lang="en-US" sz="2800" smtClean="0"/>
            </a:br>
            <a:r>
              <a:rPr lang="en-US" sz="2000">
                <a:hlinkClick r:id="rId2"/>
              </a:rPr>
              <a:t>http://alas.matf.bg.ac.rs/~</a:t>
            </a:r>
            <a:r>
              <a:rPr lang="en-US" sz="2000" smtClean="0">
                <a:hlinkClick r:id="rId2"/>
              </a:rPr>
              <a:t>websites/digitalnilegatmpalas</a:t>
            </a:r>
            <a:r>
              <a:rPr lang="en-US" sz="2000" smtClean="0"/>
              <a:t> </a:t>
            </a:r>
            <a:endParaRPr lang="en-US" sz="2000"/>
          </a:p>
        </p:txBody>
      </p:sp>
      <p:pic>
        <p:nvPicPr>
          <p:cNvPr id="196611"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127806" y="5554210"/>
            <a:ext cx="6695394" cy="10449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851295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5714"/>
          </a:xfrm>
        </p:spPr>
        <p:txBody>
          <a:bodyPr>
            <a:normAutofit/>
          </a:bodyPr>
          <a:lstStyle/>
          <a:p>
            <a:r>
              <a:rPr lang="en-US" sz="3600" smtClean="0"/>
              <a:t>Motivacija i Sadržaj </a:t>
            </a:r>
            <a:endParaRPr lang="en-US" sz="3600"/>
          </a:p>
        </p:txBody>
      </p:sp>
      <p:sp>
        <p:nvSpPr>
          <p:cNvPr id="3" name="Content Placeholder 2"/>
          <p:cNvSpPr>
            <a:spLocks noGrp="1"/>
          </p:cNvSpPr>
          <p:nvPr>
            <p:ph idx="1"/>
          </p:nvPr>
        </p:nvSpPr>
        <p:spPr>
          <a:xfrm>
            <a:off x="1" y="711200"/>
            <a:ext cx="9144000" cy="6146800"/>
          </a:xfrm>
        </p:spPr>
        <p:txBody>
          <a:bodyPr>
            <a:normAutofit fontScale="77500" lnSpcReduction="20000"/>
          </a:bodyPr>
          <a:lstStyle/>
          <a:p>
            <a:pPr marL="342900" lvl="1" indent="-342900">
              <a:buFont typeface="Arial" pitchFamily="34" charset="0"/>
              <a:buChar char="•"/>
            </a:pPr>
            <a:r>
              <a:rPr lang="en-US" sz="3200" smtClean="0"/>
              <a:t>Motivacija: Sintetički pogled na sveukupno stvaralaštvo Mihaila Petrovića - Alasa kao celishodno dolaženju do što jedonstvnijeg ‘analoškog jezgra’, matematičke relacije u osnovi svih pojavnosti</a:t>
            </a:r>
          </a:p>
          <a:p>
            <a:pPr marL="400050" lvl="2" indent="0">
              <a:buNone/>
            </a:pPr>
            <a:r>
              <a:rPr lang="en-US" sz="2800" smtClean="0"/>
              <a:t>- Ribolovačkog, preko muzičarskog i avnturističkog, do matematičarskog</a:t>
            </a:r>
          </a:p>
          <a:p>
            <a:pPr lvl="0"/>
            <a:r>
              <a:rPr lang="en-US"/>
              <a:t>Sagedavanje Petrovićeve </a:t>
            </a:r>
            <a:r>
              <a:rPr lang="en-US" smtClean="0"/>
              <a:t>epistemološko-filozofske </a:t>
            </a:r>
            <a:r>
              <a:rPr lang="en-US"/>
              <a:t>pozicije, toka i perspektive razvoja mehanike i fizike, i mogući objektivni razlozi nedovršenosti Matematičke Fenomenologje i Fen. Preslikavanja </a:t>
            </a:r>
          </a:p>
          <a:p>
            <a:pPr lvl="1"/>
            <a:r>
              <a:rPr lang="en-US" smtClean="0"/>
              <a:t>Kartezijansko </a:t>
            </a:r>
            <a:r>
              <a:rPr lang="en-US"/>
              <a:t>uporište i dominantnost Njutnovske orbitalne mehanike  </a:t>
            </a:r>
            <a:endParaRPr lang="en-US" smtClean="0"/>
          </a:p>
          <a:p>
            <a:pPr lvl="0"/>
            <a:r>
              <a:rPr lang="en-US"/>
              <a:t>Postavljanje ‘hipoteze’ o razlogu neuspešnosti misije potrage za načinom mrešćenja jegulje i propuštanju prilike da se to sagleda kao metafora opšte toroidalne vrtložne strukturalnosti vasione  </a:t>
            </a:r>
          </a:p>
          <a:p>
            <a:pPr marL="457200" lvl="1" indent="0">
              <a:buNone/>
            </a:pPr>
            <a:r>
              <a:rPr lang="en-US"/>
              <a:t>- Zapletanje sajle koje je vukla specijalno konstruisanu Alasovu ‘vršu’ u toroidalni vrtlog polno zrelih jedinki, i njeno prekidanje ‘u krešendu’ …   </a:t>
            </a:r>
            <a:endParaRPr lang="en-US" smtClean="0"/>
          </a:p>
          <a:p>
            <a:pPr lvl="0"/>
            <a:r>
              <a:rPr lang="en-US" smtClean="0"/>
              <a:t>Eterodinamika Acjukovskog i Kantorovska teorija skupova kao osnova postvljenih teza i nedostatnosti zvaničnog toka nauke  i Relevantnost Petrovićevih matematičkih ostvarenja za uvodjenje alternativne pardigme: NL-DEs, Matematički Spektri / Intervali …</a:t>
            </a:r>
          </a:p>
          <a:p>
            <a:pPr lvl="1"/>
            <a:r>
              <a:rPr lang="en-US" smtClean="0"/>
              <a:t>Kao put ostvarenja Petrovićevih uvida u spiarlni evolucioni razvoj ‘tipova’   </a:t>
            </a:r>
            <a:endParaRPr lang="en-US"/>
          </a:p>
        </p:txBody>
      </p:sp>
    </p:spTree>
    <p:extLst>
      <p:ext uri="{BB962C8B-B14F-4D97-AF65-F5344CB8AC3E}">
        <p14:creationId xmlns="" xmlns:p14="http://schemas.microsoft.com/office/powerpoint/2010/main" val="2517780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217715" y="159657"/>
            <a:ext cx="8926285" cy="2369880"/>
          </a:xfrm>
          <a:prstGeom prst="rect">
            <a:avLst/>
          </a:prstGeom>
          <a:noFill/>
        </p:spPr>
        <p:txBody>
          <a:bodyPr wrap="square" rtlCol="0">
            <a:spAutoFit/>
          </a:bodyPr>
          <a:lstStyle/>
          <a:p>
            <a:pPr algn="l"/>
            <a:r>
              <a:rPr lang="en-US" sz="2400" smtClean="0"/>
              <a:t>Posle 4-5 godina, izlazi sa koncepcijom svoje nauke 9. januara 1900., ‘čitanjem’ pristupne besede SKA “O Mat. Teoriji Aktivnosti Uzroka*”:</a:t>
            </a:r>
            <a:br>
              <a:rPr lang="en-US" sz="2400" smtClean="0"/>
            </a:br>
            <a:r>
              <a:rPr lang="en-US" sz="2000" smtClean="0"/>
              <a:t>a) da uvede u matematičku analizu pojam aktiviteta uzroka kao apstraktnog pojma sa svim odlikama ostalih pojmova matematičke analize; b) da pokaže mogućnost edifikacije matematičke teorije ispitivanja raznolikih aktiviteta sa gledišta njihove dinamičke prirode i c) da pokaže mogućnost njene primene u istraživanjima kvantitativnih zakonitosti pojava ma kakve prirode sa poznatim aktivitetima uzroka. </a:t>
            </a:r>
            <a:endParaRPr lang="en-US" sz="2000"/>
          </a:p>
        </p:txBody>
      </p:sp>
      <p:pic>
        <p:nvPicPr>
          <p:cNvPr id="197637" name="Picture 5"/>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5427" y="3184287"/>
            <a:ext cx="8145309" cy="350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flipV="1">
            <a:off x="304801" y="2569029"/>
            <a:ext cx="1349829" cy="14515"/>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70873" y="2620220"/>
            <a:ext cx="6215804" cy="369332"/>
          </a:xfrm>
          <a:prstGeom prst="rect">
            <a:avLst/>
          </a:prstGeom>
        </p:spPr>
        <p:txBody>
          <a:bodyPr wrap="none">
            <a:spAutoFit/>
          </a:bodyPr>
          <a:lstStyle/>
          <a:p>
            <a:r>
              <a:rPr lang="en-US" smtClean="0"/>
              <a:t>*U samoj Besedi naslov je bio “O Matematičkoj Teoriji Aktiviteta”</a:t>
            </a:r>
            <a:endParaRPr lang="en-US"/>
          </a:p>
        </p:txBody>
      </p:sp>
    </p:spTree>
    <p:extLst>
      <p:ext uri="{BB962C8B-B14F-4D97-AF65-F5344CB8AC3E}">
        <p14:creationId xmlns="" xmlns:p14="http://schemas.microsoft.com/office/powerpoint/2010/main" val="15377570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77209" y="1132114"/>
            <a:ext cx="7612048" cy="51961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3830" y="406400"/>
            <a:ext cx="8577942" cy="400110"/>
          </a:xfrm>
          <a:prstGeom prst="rect">
            <a:avLst/>
          </a:prstGeom>
          <a:noFill/>
        </p:spPr>
        <p:txBody>
          <a:bodyPr wrap="square" rtlCol="0">
            <a:spAutoFit/>
          </a:bodyPr>
          <a:lstStyle/>
          <a:p>
            <a:r>
              <a:rPr lang="en-US" sz="2000" b="1"/>
              <a:t>Iz članka Dragana (Miodraga) Trifunovića “Fenomenolog Mihailo Petrović”</a:t>
            </a:r>
            <a:r>
              <a:rPr lang="en-US" sz="2000" b="1" smtClean="0"/>
              <a:t>– 1/2</a:t>
            </a:r>
            <a:endParaRPr lang="en-US" sz="2000" b="1"/>
          </a:p>
        </p:txBody>
      </p:sp>
    </p:spTree>
    <p:extLst>
      <p:ext uri="{BB962C8B-B14F-4D97-AF65-F5344CB8AC3E}">
        <p14:creationId xmlns="" xmlns:p14="http://schemas.microsoft.com/office/powerpoint/2010/main" val="27512684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49155" y="333829"/>
            <a:ext cx="8294598" cy="61540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443496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7"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828800" y="1"/>
            <a:ext cx="5401781"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9536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9315" y="246743"/>
            <a:ext cx="8577942" cy="400110"/>
          </a:xfrm>
          <a:prstGeom prst="rect">
            <a:avLst/>
          </a:prstGeom>
          <a:noFill/>
        </p:spPr>
        <p:txBody>
          <a:bodyPr wrap="square" rtlCol="0">
            <a:spAutoFit/>
          </a:bodyPr>
          <a:lstStyle/>
          <a:p>
            <a:r>
              <a:rPr lang="en-US" sz="2000" b="1" smtClean="0"/>
              <a:t>Iz članka Dragana (Miodraga) Trifunovića “Fenomenolog Mihailo Petrović” – 2/2</a:t>
            </a:r>
            <a:endParaRPr lang="en-US" sz="2000" b="1"/>
          </a:p>
        </p:txBody>
      </p:sp>
      <p:pic>
        <p:nvPicPr>
          <p:cNvPr id="20173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39457" y="920644"/>
            <a:ext cx="6478943" cy="14887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1731"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45030" y="2428420"/>
            <a:ext cx="6502400" cy="2433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1732"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24632" y="5071835"/>
            <a:ext cx="6422797" cy="11872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622942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57" y="885372"/>
            <a:ext cx="8425543" cy="5718628"/>
          </a:xfrm>
        </p:spPr>
        <p:txBody>
          <a:bodyPr>
            <a:noAutofit/>
          </a:bodyPr>
          <a:lstStyle/>
          <a:p>
            <a:r>
              <a:rPr lang="en-US" sz="2000"/>
              <a:t>FENOMENOLOGIJA (fenomenon – pojava, i logos – nauka, učenje, istraživanje) u prvo(bi)tnom smislu je nauka o pojavnosti (dakle, u suprotnosti sa “stvari po sebi”), učenje koje za pretpostavku ima – fenomenalizam, dakle delenje sveta na spoznatljivu pojavnu (fenomenlnu) i nespoznatljivu (noumenalnu) sferu. Međutim, ukoliko se u ovoj složenici </a:t>
            </a:r>
            <a:r>
              <a:rPr lang="en-US" sz="2000" i="1"/>
              <a:t>lógos</a:t>
            </a:r>
            <a:r>
              <a:rPr lang="en-US" sz="2000"/>
              <a:t> </a:t>
            </a:r>
            <a:r>
              <a:rPr lang="sr-Latn-RS" sz="2000"/>
              <a:t>drugačije prevede, dobijaju se alternativna značenja fenomenologije – pojavljivanje (prikazivanje) izvornog principa, sveopšteg zakona ili duha – što se zpravo potvrdjuje pretežnim pravcima razvoja filozofije i epistemologije, i u osnovi je Petrovićeve “Matematičke Fenomenologije“.</a:t>
            </a:r>
            <a:endParaRPr lang="en-US" sz="2000"/>
          </a:p>
          <a:p>
            <a:r>
              <a:rPr lang="en-US" sz="2000"/>
              <a:t>U vreme kada Petrović brani osvoj doktorat, proslavljalo se u Francuskoj 300 godina rođenja </a:t>
            </a:r>
            <a:r>
              <a:rPr lang="en-US" sz="2000" smtClean="0"/>
              <a:t>Dekarta, </a:t>
            </a:r>
            <a:r>
              <a:rPr lang="en-US" sz="2000"/>
              <a:t>tako da možda od tada potiče njegova Kartezijanska fascinacija i filozofsko-delatna baza. </a:t>
            </a:r>
            <a:r>
              <a:rPr lang="en-US" sz="2000" i="1"/>
              <a:t>Res cogitans </a:t>
            </a:r>
            <a:r>
              <a:rPr lang="en-US" sz="2000"/>
              <a:t>i </a:t>
            </a:r>
            <a:r>
              <a:rPr lang="en-US" sz="2000" i="1"/>
              <a:t>res extensa </a:t>
            </a:r>
            <a:r>
              <a:rPr lang="en-US" sz="2000"/>
              <a:t>za Dekarta su ontološki nezavisni ali i nerazdvojivi, a takav bi </a:t>
            </a:r>
            <a:r>
              <a:rPr lang="en-US" sz="2000" smtClean="0"/>
              <a:t>mogao </a:t>
            </a:r>
            <a:r>
              <a:rPr lang="en-US" sz="2000"/>
              <a:t>biti osnovni Petrovicev ‘stav</a:t>
            </a:r>
            <a:r>
              <a:rPr lang="en-US" sz="2000" smtClean="0"/>
              <a:t>’; relizuje </a:t>
            </a:r>
            <a:r>
              <a:rPr lang="en-US" sz="2000"/>
              <a:t>način na koji se Dekartov stav o tome da “prirodne pojave treba da se predstavljaju i objašnjavaju slikom i pokretom (</a:t>
            </a:r>
            <a:r>
              <a:rPr lang="en-US" sz="2000" i="1"/>
              <a:t>par figures et par </a:t>
            </a:r>
            <a:r>
              <a:rPr lang="en-US" sz="2000" i="1" smtClean="0"/>
              <a:t>movement</a:t>
            </a:r>
            <a:r>
              <a:rPr lang="en-US" sz="2000" smtClean="0"/>
              <a:t>)” </a:t>
            </a:r>
            <a:r>
              <a:rPr lang="en-US" sz="2000"/>
              <a:t>– vremenskom </a:t>
            </a:r>
            <a:r>
              <a:rPr lang="en-US" sz="2000" smtClean="0"/>
              <a:t>promenom/tokom </a:t>
            </a:r>
            <a:r>
              <a:rPr lang="en-US" sz="2000"/>
              <a:t>u prostoru stanja sistema. Petrović ipak prevazilazi Dekartovo vidjenje uloge matematike i njenu podvojenost od </a:t>
            </a:r>
            <a:r>
              <a:rPr lang="en-US" sz="2000" smtClean="0"/>
              <a:t>fizikalnosti.</a:t>
            </a:r>
            <a:endParaRPr lang="en-US" sz="2000"/>
          </a:p>
        </p:txBody>
      </p:sp>
      <p:sp>
        <p:nvSpPr>
          <p:cNvPr id="4" name="TextBox 3"/>
          <p:cNvSpPr txBox="1"/>
          <p:nvPr/>
        </p:nvSpPr>
        <p:spPr>
          <a:xfrm>
            <a:off x="319315" y="246743"/>
            <a:ext cx="8577942" cy="400110"/>
          </a:xfrm>
          <a:prstGeom prst="rect">
            <a:avLst/>
          </a:prstGeom>
          <a:noFill/>
        </p:spPr>
        <p:txBody>
          <a:bodyPr wrap="square" rtlCol="0">
            <a:spAutoFit/>
          </a:bodyPr>
          <a:lstStyle/>
          <a:p>
            <a:r>
              <a:rPr lang="en-US" sz="2000" b="1" smtClean="0"/>
              <a:t>Petrovićeve Filozofija i Epistemologija u Kontekstu Istorijskih Tokova Tih Nauka</a:t>
            </a:r>
            <a:endParaRPr lang="en-US" sz="2000" b="1"/>
          </a:p>
        </p:txBody>
      </p:sp>
    </p:spTree>
    <p:extLst>
      <p:ext uri="{BB962C8B-B14F-4D97-AF65-F5344CB8AC3E}">
        <p14:creationId xmlns="" xmlns:p14="http://schemas.microsoft.com/office/powerpoint/2010/main" val="20330222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57" y="885372"/>
            <a:ext cx="8425543" cy="5718628"/>
          </a:xfrm>
        </p:spPr>
        <p:txBody>
          <a:bodyPr>
            <a:noAutofit/>
          </a:bodyPr>
          <a:lstStyle/>
          <a:p>
            <a:r>
              <a:rPr lang="en-US" sz="2000" smtClean="0"/>
              <a:t>Petrovićeva Matemtička Fenomenologija može da se dovede u vezu sa više-decenijskim Lajbnicovim projektom formiranja “Idealnog Jezika”: kod </a:t>
            </a:r>
            <a:r>
              <a:rPr lang="en-US" sz="2000"/>
              <a:t>Petrovica, ulogu Lajbnicovog IDEALNOG JEZIKA ima JEZIK MEHANIKE, ulogu LOGIKE – RACIONALNA </a:t>
            </a:r>
            <a:r>
              <a:rPr lang="en-US" sz="2000" smtClean="0"/>
              <a:t>MEHANIKA (a u kasnije i Matemtick Logika), </a:t>
            </a:r>
            <a:r>
              <a:rPr lang="en-US" sz="2000"/>
              <a:t>a ulogu ENCIKLOPEDIJE I OPŠTEG NAUČNOG METODA preuzele su MATEMATIČKE I POJMOVNE ANALOGIJE, odnosno FENOMENOLOŠKO PRESLIKAVANJE </a:t>
            </a:r>
            <a:r>
              <a:rPr lang="en-US" sz="2000" smtClean="0"/>
              <a:t>; umesto aristotelovske logike, sa suviše apstraktnim </a:t>
            </a:r>
            <a:r>
              <a:rPr lang="en-US" sz="2000"/>
              <a:t>‘</a:t>
            </a:r>
            <a:r>
              <a:rPr lang="en-US" sz="2000" smtClean="0"/>
              <a:t>odnosom </a:t>
            </a:r>
            <a:r>
              <a:rPr lang="en-US" sz="2000"/>
              <a:t>uzroka i </a:t>
            </a:r>
            <a:r>
              <a:rPr lang="en-US" sz="2000" smtClean="0"/>
              <a:t>posledice’, formuliše </a:t>
            </a:r>
            <a:r>
              <a:rPr lang="en-US" sz="2000"/>
              <a:t>pojam </a:t>
            </a:r>
            <a:r>
              <a:rPr lang="en-US" sz="2000" smtClean="0"/>
              <a:t>aktiviteta </a:t>
            </a:r>
            <a:r>
              <a:rPr lang="en-US" sz="2000"/>
              <a:t>uzroka u ‘konkretnm naukama’ u kojima se on ‘uvek javlja nerazdvojan od svog supstrata i svoje materijalne prirode’, dajući svom pojmu uzroka (u svim domenima – od mehanike, preko hemije i biologije, do socijologije, istorije i psihologije) ‘prirodnjački oblik’, podrazumevajući uzrok kao ‘svaki fenomenon koji teži da menja kakvo stanje ili da unosi perturbaciju u kakav drugi fenomenon. </a:t>
            </a:r>
            <a:endParaRPr lang="en-US" sz="2000" smtClean="0"/>
          </a:p>
          <a:p>
            <a:r>
              <a:rPr lang="sr-Latn-RS" sz="2000"/>
              <a:t>Po Kantu, ljudski um aktivno učestvuje u spoznaji sveta, pokušavajući da fenomene smesti u „matrice“ koje već postoje u svesti.  Najvažnije matrice u čoveku postoje </a:t>
            </a:r>
            <a:r>
              <a:rPr lang="sr-Latn-RS" sz="2000" i="1"/>
              <a:t>a-priori</a:t>
            </a:r>
            <a:r>
              <a:rPr lang="sr-Latn-RS" sz="2000"/>
              <a:t>, pre iskustva. U takve apriorne matrice spadaju prostor i vreme. Nauka se bavi svetom fenomena, pojavnošću, a teologija nesaznatljivim, </a:t>
            </a:r>
            <a:r>
              <a:rPr lang="sr-Latn-RS" sz="2000" i="1"/>
              <a:t>noumenom</a:t>
            </a:r>
            <a:r>
              <a:rPr lang="sr-Latn-RS" sz="2000"/>
              <a:t>.  </a:t>
            </a:r>
            <a:r>
              <a:rPr lang="en-US" sz="2000" smtClean="0"/>
              <a:t>Ovo ne bi odgovralo Petrovicevim ‘idealima’ …</a:t>
            </a:r>
            <a:endParaRPr lang="en-US" sz="2000"/>
          </a:p>
        </p:txBody>
      </p:sp>
      <p:sp>
        <p:nvSpPr>
          <p:cNvPr id="4" name="TextBox 3"/>
          <p:cNvSpPr txBox="1"/>
          <p:nvPr/>
        </p:nvSpPr>
        <p:spPr>
          <a:xfrm>
            <a:off x="319315" y="246743"/>
            <a:ext cx="8577942" cy="400110"/>
          </a:xfrm>
          <a:prstGeom prst="rect">
            <a:avLst/>
          </a:prstGeom>
          <a:noFill/>
        </p:spPr>
        <p:txBody>
          <a:bodyPr wrap="square" rtlCol="0">
            <a:spAutoFit/>
          </a:bodyPr>
          <a:lstStyle/>
          <a:p>
            <a:r>
              <a:rPr lang="en-US" sz="2000" b="1" smtClean="0"/>
              <a:t>Petrovićeve Filozofija i Epistemologija u Kontekstu Istorijskih Tokova Tih Nauka</a:t>
            </a:r>
            <a:endParaRPr lang="en-US" sz="2000" b="1"/>
          </a:p>
        </p:txBody>
      </p:sp>
    </p:spTree>
    <p:extLst>
      <p:ext uri="{BB962C8B-B14F-4D97-AF65-F5344CB8AC3E}">
        <p14:creationId xmlns="" xmlns:p14="http://schemas.microsoft.com/office/powerpoint/2010/main" val="40138431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57" y="885372"/>
            <a:ext cx="8425543" cy="5718628"/>
          </a:xfrm>
        </p:spPr>
        <p:txBody>
          <a:bodyPr>
            <a:noAutofit/>
          </a:bodyPr>
          <a:lstStyle/>
          <a:p>
            <a:r>
              <a:rPr lang="en-US" sz="2000" smtClean="0"/>
              <a:t>Već za Hegela fenomenologija </a:t>
            </a:r>
            <a:r>
              <a:rPr lang="en-US" sz="2000"/>
              <a:t>zanači pre svega prikazivanje </a:t>
            </a:r>
            <a:r>
              <a:rPr lang="en-US" sz="2000" smtClean="0"/>
              <a:t>svesti/duha u </a:t>
            </a:r>
            <a:r>
              <a:rPr lang="en-US" sz="2000"/>
              <a:t>kretanju – od njenih prvih neposrednih suprostavljanja (pojavnom) predmetu, do apsolutnog znanja. Proces povezivanja </a:t>
            </a:r>
            <a:r>
              <a:rPr lang="en-US" sz="2000" smtClean="0"/>
              <a:t>svesti/duh </a:t>
            </a:r>
            <a:r>
              <a:rPr lang="en-US" sz="2000"/>
              <a:t>i predmeta/pojave i njihovog sve jasnijeg i tačnijeg određenja pokazuje put razvoja duha od naivne ‘čulne’ izvesnosti, preko samosvesti, pa zatim uma, duha i religije, do apsolutnog znanja – </a:t>
            </a:r>
            <a:r>
              <a:rPr lang="en-US" sz="2000" smtClean="0"/>
              <a:t>metafizičkog </a:t>
            </a:r>
            <a:r>
              <a:rPr lang="en-US" sz="2000"/>
              <a:t>duha, </a:t>
            </a:r>
            <a:r>
              <a:rPr lang="en-US" sz="2000" smtClean="0"/>
              <a:t>odnosno </a:t>
            </a:r>
            <a:r>
              <a:rPr lang="en-US" sz="2000"/>
              <a:t>“l</a:t>
            </a:r>
            <a:r>
              <a:rPr lang="en-US" sz="2000" i="1"/>
              <a:t>ogosa</a:t>
            </a:r>
            <a:r>
              <a:rPr lang="en-US" sz="2000"/>
              <a:t>” koji stoji iza pojavnosti. Petrović zapravo sve ovo pokriva svojim konceptom Fenomenolo</a:t>
            </a:r>
            <a:r>
              <a:rPr lang="en-US" sz="2000" u="sng"/>
              <a:t>š</a:t>
            </a:r>
            <a:r>
              <a:rPr lang="en-US" sz="2000"/>
              <a:t>kog Preslikavanja i Analogija, kao etapnog </a:t>
            </a:r>
            <a:r>
              <a:rPr lang="en-US" sz="2000" smtClean="0"/>
              <a:t>razvoja, kombinovanja induktivnog i deduktivnog sanajnog metoda i neprestanog proces ‘mitologiziranja</a:t>
            </a:r>
            <a:r>
              <a:rPr lang="en-US" sz="2000"/>
              <a:t>’ – od </a:t>
            </a:r>
            <a:r>
              <a:rPr lang="en-US" sz="2000" smtClean="0"/>
              <a:t>religioznog </a:t>
            </a:r>
            <a:r>
              <a:rPr lang="en-US" sz="2000"/>
              <a:t>do </a:t>
            </a:r>
            <a:r>
              <a:rPr lang="en-US" sz="2000" smtClean="0"/>
              <a:t>naučnog: “Ne </a:t>
            </a:r>
            <a:r>
              <a:rPr lang="en-US" sz="2000"/>
              <a:t>odvajajuci duh od tela, prvobitni um ne odvaja uobraženo, idealno, od stvarnog; </a:t>
            </a:r>
            <a:r>
              <a:rPr lang="en-US" sz="2000" smtClean="0"/>
              <a:t>ne </a:t>
            </a:r>
            <a:r>
              <a:rPr lang="en-US" sz="2000"/>
              <a:t>odvaja svet duha od čulnog sveta </a:t>
            </a:r>
            <a:r>
              <a:rPr lang="en-US" sz="2000" smtClean="0"/>
              <a:t>stvarnosti - unutrašnje </a:t>
            </a:r>
            <a:r>
              <a:rPr lang="en-US" sz="2000"/>
              <a:t>od spoljašnjeg. Tako isto, tek docnije, iz celine pojma kretanja odvajaju se pojmovi prostora i vremena</a:t>
            </a:r>
            <a:r>
              <a:rPr lang="en-US" sz="2000" smtClean="0"/>
              <a:t>.“</a:t>
            </a:r>
          </a:p>
          <a:p>
            <a:r>
              <a:rPr lang="en-US" sz="2000" smtClean="0"/>
              <a:t>Kod Maha</a:t>
            </a:r>
            <a:r>
              <a:rPr lang="en-US" sz="2000"/>
              <a:t>, </a:t>
            </a:r>
            <a:r>
              <a:rPr lang="en-US" sz="2000" smtClean="0"/>
              <a:t>tim </a:t>
            </a:r>
            <a:r>
              <a:rPr lang="en-US" sz="2000"/>
              <a:t>se terminom označava tek sredjivanje, deskripcija i analiza pojava iz odredjenih nauka, </a:t>
            </a:r>
            <a:r>
              <a:rPr lang="en-US" sz="2000" u="sng"/>
              <a:t>koje su se vremenom sve </a:t>
            </a:r>
            <a:r>
              <a:rPr lang="en-US" sz="2000" u="sng" smtClean="0"/>
              <a:t>više </a:t>
            </a:r>
            <a:r>
              <a:rPr lang="en-US" sz="2000" u="sng"/>
              <a:t>delile i udaljavale jedna od druge, što je Petroviću, kao i nekim njegovim ‘prethodnicima’, a prevenstveno - Lajbnizu uveliko ‘</a:t>
            </a:r>
            <a:r>
              <a:rPr lang="en-US" sz="2000" u="sng" smtClean="0"/>
              <a:t>smetalo’, i bilo neodrživo – kao prepreka </a:t>
            </a:r>
            <a:r>
              <a:rPr lang="en-US" sz="2000" u="sng"/>
              <a:t>korišćenju fenomenologije za spoznaju </a:t>
            </a:r>
            <a:r>
              <a:rPr lang="en-US" sz="2000" i="1" u="sng" smtClean="0"/>
              <a:t>noumena, odnosno stvari po sebi …</a:t>
            </a:r>
            <a:endParaRPr lang="en-US" sz="2000"/>
          </a:p>
        </p:txBody>
      </p:sp>
      <p:sp>
        <p:nvSpPr>
          <p:cNvPr id="4" name="TextBox 3"/>
          <p:cNvSpPr txBox="1"/>
          <p:nvPr/>
        </p:nvSpPr>
        <p:spPr>
          <a:xfrm>
            <a:off x="319315" y="246743"/>
            <a:ext cx="8577942" cy="400110"/>
          </a:xfrm>
          <a:prstGeom prst="rect">
            <a:avLst/>
          </a:prstGeom>
          <a:noFill/>
        </p:spPr>
        <p:txBody>
          <a:bodyPr wrap="square" rtlCol="0">
            <a:spAutoFit/>
          </a:bodyPr>
          <a:lstStyle/>
          <a:p>
            <a:r>
              <a:rPr lang="en-US" sz="2000" b="1" smtClean="0"/>
              <a:t>Petrovićeve Filozofija i Epistemologija u Kontekstu Istorijskih Tokova Tih Nauka</a:t>
            </a:r>
            <a:endParaRPr lang="en-US" sz="2000" b="1"/>
          </a:p>
        </p:txBody>
      </p:sp>
    </p:spTree>
    <p:extLst>
      <p:ext uri="{BB962C8B-B14F-4D97-AF65-F5344CB8AC3E}">
        <p14:creationId xmlns="" xmlns:p14="http://schemas.microsoft.com/office/powerpoint/2010/main" val="32120436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57" y="885372"/>
            <a:ext cx="8425543" cy="5718628"/>
          </a:xfrm>
        </p:spPr>
        <p:txBody>
          <a:bodyPr>
            <a:noAutofit/>
          </a:bodyPr>
          <a:lstStyle/>
          <a:p>
            <a:r>
              <a:rPr lang="sr-Latn-RS" sz="2000" smtClean="0"/>
              <a:t>Krajem </a:t>
            </a:r>
            <a:r>
              <a:rPr lang="sr-Latn-RS" sz="2000"/>
              <a:t>XIX  i početkom XX veka, pozitivizam postaje dominantan pravac u </a:t>
            </a:r>
            <a:r>
              <a:rPr lang="sr-Latn-RS" sz="2000" smtClean="0"/>
              <a:t>filozofiji</a:t>
            </a:r>
            <a:r>
              <a:rPr lang="en-US" sz="2000" smtClean="0"/>
              <a:t> - </a:t>
            </a:r>
            <a:r>
              <a:rPr lang="sr-Latn-RS" sz="2000" smtClean="0"/>
              <a:t>bavi </a:t>
            </a:r>
            <a:r>
              <a:rPr lang="en-US" sz="2000" smtClean="0"/>
              <a:t>se </a:t>
            </a:r>
            <a:r>
              <a:rPr lang="sr-Latn-RS" sz="2000" smtClean="0"/>
              <a:t>samo </a:t>
            </a:r>
            <a:r>
              <a:rPr lang="sr-Latn-RS" sz="2000"/>
              <a:t>onim što je „pozitivno“, proverljivo, i proteruje metafiziku iz </a:t>
            </a:r>
            <a:r>
              <a:rPr lang="sr-Latn-RS" sz="2000" smtClean="0"/>
              <a:t>filozofije</a:t>
            </a:r>
            <a:r>
              <a:rPr lang="en-US" sz="2000" smtClean="0"/>
              <a:t>; </a:t>
            </a:r>
            <a:r>
              <a:rPr lang="sr-Latn-RS" sz="2000" smtClean="0"/>
              <a:t>bitno </a:t>
            </a:r>
            <a:r>
              <a:rPr lang="en-US" sz="2000" smtClean="0"/>
              <a:t>je da </a:t>
            </a:r>
            <a:r>
              <a:rPr lang="sr-Latn-RS" sz="2000" smtClean="0"/>
              <a:t>samo </a:t>
            </a:r>
            <a:r>
              <a:rPr lang="sr-Latn-RS" sz="2000"/>
              <a:t>da se što tačnije opišu i predvide pojave tzv. empirijskog sveta, bez upitanosti o njihovom smislu. </a:t>
            </a:r>
            <a:r>
              <a:rPr lang="sr-Latn-RS" sz="2000" smtClean="0"/>
              <a:t>To </a:t>
            </a:r>
            <a:r>
              <a:rPr lang="sr-Latn-RS" sz="2000"/>
              <a:t>su </a:t>
            </a:r>
            <a:r>
              <a:rPr lang="en-US" sz="2000" smtClean="0"/>
              <a:t>okolnosti u </a:t>
            </a:r>
            <a:r>
              <a:rPr lang="en-US" sz="2000"/>
              <a:t>kojima je Petrovicć učio u školovao se u Francuskoj krajem 19. veka i uticaj njegovih profesora, prvenstveno </a:t>
            </a:r>
            <a:r>
              <a:rPr lang="en-US" sz="2000" smtClean="0"/>
              <a:t>Poenkarea; </a:t>
            </a:r>
            <a:r>
              <a:rPr lang="en-US" sz="2000"/>
              <a:t>matematika je iključivo vezana za  nauku; ona sama po sebi nema svoje biće, svoja pitanja, svoje muke, svoje </a:t>
            </a:r>
            <a:r>
              <a:rPr lang="en-US" sz="2000" smtClean="0"/>
              <a:t>probleme, svoje </a:t>
            </a:r>
            <a:r>
              <a:rPr lang="en-US" sz="2000"/>
              <a:t>ideje i naravno ne postavljaju se pitanja njenog stvarnog sadržaja – </a:t>
            </a:r>
            <a:r>
              <a:rPr lang="en-US" sz="2000" smtClean="0"/>
              <a:t>inače se stiže </a:t>
            </a:r>
            <a:r>
              <a:rPr lang="en-US" sz="2000"/>
              <a:t>u oblast metafizike,  </a:t>
            </a:r>
            <a:r>
              <a:rPr lang="en-US" sz="2000" smtClean="0"/>
              <a:t>skako je bilo Nemacčkoj</a:t>
            </a:r>
            <a:r>
              <a:rPr lang="en-US" sz="2000"/>
              <a:t>, </a:t>
            </a:r>
            <a:r>
              <a:rPr lang="en-US" sz="2000" smtClean="0"/>
              <a:t>gde Hilbert </a:t>
            </a:r>
            <a:r>
              <a:rPr lang="en-US" sz="2000"/>
              <a:t>insistira na Matematici kao ‘samodovoljnoj’ </a:t>
            </a:r>
            <a:r>
              <a:rPr lang="en-US" sz="2000" smtClean="0"/>
              <a:t>disciplini </a:t>
            </a:r>
          </a:p>
          <a:p>
            <a:r>
              <a:rPr lang="sr-Latn-RS" sz="2000"/>
              <a:t>Ipak, nemački matematičar i filozof Edmund Huserl dvadesetih godina XX veka uspostavlja neku vrstu ravnoteže, postavljanjem osnove fenomenologije kao posebnog filozofskog pravca </a:t>
            </a:r>
            <a:r>
              <a:rPr lang="sr-Latn-RS" sz="2000" smtClean="0"/>
              <a:t>. </a:t>
            </a:r>
            <a:r>
              <a:rPr lang="sr-Latn-RS" sz="2000"/>
              <a:t>Huserl pravi otklon od Pozitivizma ka Racionalizmu: </a:t>
            </a:r>
            <a:r>
              <a:rPr lang="en-US" sz="2000" smtClean="0"/>
              <a:t>s</a:t>
            </a:r>
            <a:r>
              <a:rPr lang="sr-Latn-RS" sz="2000" smtClean="0"/>
              <a:t>uštine </a:t>
            </a:r>
            <a:r>
              <a:rPr lang="sr-Latn-RS" sz="2000"/>
              <a:t>stvari i pojava </a:t>
            </a:r>
            <a:r>
              <a:rPr lang="sr-Latn-RS" sz="2000" smtClean="0"/>
              <a:t>(</a:t>
            </a:r>
            <a:r>
              <a:rPr lang="sr-Latn-RS" sz="2000" i="1" smtClean="0"/>
              <a:t>esencije</a:t>
            </a:r>
            <a:r>
              <a:rPr lang="sr-Latn-RS" sz="2000"/>
              <a:t>) postoje u našoj svesti i do njih možemo doći postepenim uklanjanjem svega onoga što je u fenomenima promenljivo (</a:t>
            </a:r>
            <a:r>
              <a:rPr lang="sr-Latn-RS" sz="2000" b="1"/>
              <a:t>fenomenološka redukcija</a:t>
            </a:r>
            <a:r>
              <a:rPr lang="sr-Latn-RS" sz="2000"/>
              <a:t>). Radi se </a:t>
            </a:r>
            <a:r>
              <a:rPr lang="en-US" sz="2000" smtClean="0"/>
              <a:t>o opisu</a:t>
            </a:r>
            <a:r>
              <a:rPr lang="sr-Latn-RS" sz="2000" smtClean="0"/>
              <a:t>, </a:t>
            </a:r>
            <a:r>
              <a:rPr lang="sr-Latn-RS" sz="2000"/>
              <a:t>a ne </a:t>
            </a:r>
            <a:r>
              <a:rPr lang="sr-Latn-RS" sz="2000" smtClean="0"/>
              <a:t>analizi</a:t>
            </a:r>
            <a:r>
              <a:rPr lang="en-US" sz="2000" smtClean="0"/>
              <a:t> kao </a:t>
            </a:r>
            <a:r>
              <a:rPr lang="en-US" sz="2000" b="1" smtClean="0"/>
              <a:t>osnovnom </a:t>
            </a:r>
            <a:r>
              <a:rPr lang="sr-Latn-RS" sz="2000" b="1" smtClean="0"/>
              <a:t>fenomenološko</a:t>
            </a:r>
            <a:r>
              <a:rPr lang="en-US" sz="2000" b="1" smtClean="0"/>
              <a:t>m</a:t>
            </a:r>
            <a:r>
              <a:rPr lang="sr-Latn-RS" sz="2000" b="1" smtClean="0"/>
              <a:t> uputstv</a:t>
            </a:r>
            <a:r>
              <a:rPr lang="en-US" sz="2000" b="1" smtClean="0"/>
              <a:t>u</a:t>
            </a:r>
            <a:r>
              <a:rPr lang="sr-Latn-RS" sz="2000" smtClean="0"/>
              <a:t>. </a:t>
            </a:r>
            <a:r>
              <a:rPr lang="sr-Latn-RS" sz="2000"/>
              <a:t>Tako je fenomenologija </a:t>
            </a:r>
            <a:r>
              <a:rPr lang="sr-Latn-RS" sz="2000" smtClean="0"/>
              <a:t>dobila drugačije </a:t>
            </a:r>
            <a:r>
              <a:rPr lang="sr-Latn-RS" sz="2000"/>
              <a:t>značenje od onog koje ima u pozitivističkom </a:t>
            </a:r>
            <a:r>
              <a:rPr lang="sr-Latn-RS" sz="2000" smtClean="0"/>
              <a:t>kontekstu</a:t>
            </a:r>
            <a:r>
              <a:rPr lang="en-US" sz="2000"/>
              <a:t> </a:t>
            </a:r>
            <a:r>
              <a:rPr lang="en-US" sz="2000" smtClean="0"/>
              <a:t>…</a:t>
            </a:r>
            <a:endParaRPr lang="en-US" sz="2000"/>
          </a:p>
        </p:txBody>
      </p:sp>
      <p:sp>
        <p:nvSpPr>
          <p:cNvPr id="4" name="TextBox 3"/>
          <p:cNvSpPr txBox="1"/>
          <p:nvPr/>
        </p:nvSpPr>
        <p:spPr>
          <a:xfrm>
            <a:off x="319315" y="246743"/>
            <a:ext cx="8577942" cy="400110"/>
          </a:xfrm>
          <a:prstGeom prst="rect">
            <a:avLst/>
          </a:prstGeom>
          <a:noFill/>
        </p:spPr>
        <p:txBody>
          <a:bodyPr wrap="square" rtlCol="0">
            <a:spAutoFit/>
          </a:bodyPr>
          <a:lstStyle/>
          <a:p>
            <a:r>
              <a:rPr lang="en-US" sz="2000" b="1" smtClean="0"/>
              <a:t>Petrovićeve Filozofija i Epistemologija u Kontekstu Istorijskih Tokova Tih Nauka</a:t>
            </a:r>
            <a:endParaRPr lang="en-US" sz="2000" b="1"/>
          </a:p>
        </p:txBody>
      </p:sp>
    </p:spTree>
    <p:extLst>
      <p:ext uri="{BB962C8B-B14F-4D97-AF65-F5344CB8AC3E}">
        <p14:creationId xmlns="" xmlns:p14="http://schemas.microsoft.com/office/powerpoint/2010/main" val="31246204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57" y="885372"/>
            <a:ext cx="8425543" cy="5718628"/>
          </a:xfrm>
        </p:spPr>
        <p:txBody>
          <a:bodyPr>
            <a:noAutofit/>
          </a:bodyPr>
          <a:lstStyle/>
          <a:p>
            <a:r>
              <a:rPr lang="sr-Latn-RS" sz="2000"/>
              <a:t>Međutim, svojom Matematičkom Fenomenologijom Petrović ruši, odnosno preprevazilazi i to ograničavanje, tako da u okviru ’pozitivizma’ i ’unapređenog’ Laplasovskog mehanicizma zalazi čak u neku vrstu metfizičnosti i Platonizma, preko </a:t>
            </a:r>
            <a:r>
              <a:rPr lang="sr-Latn-RS" sz="2000" smtClean="0"/>
              <a:t>dve </a:t>
            </a:r>
            <a:r>
              <a:rPr lang="sr-Latn-RS" sz="2000"/>
              <a:t>k</a:t>
            </a:r>
            <a:r>
              <a:rPr lang="en-US" sz="2000"/>
              <a:t>ljučne filozofske pretpostavke</a:t>
            </a:r>
            <a:r>
              <a:rPr lang="en-US" sz="2000" smtClean="0"/>
              <a:t>:</a:t>
            </a:r>
          </a:p>
          <a:p>
            <a:pPr lvl="1"/>
            <a:r>
              <a:rPr lang="en-US" sz="1600" b="1"/>
              <a:t>Svaka pojava u prirodi se može matematički predstaviti i klasifikovati po tipovima</a:t>
            </a:r>
            <a:r>
              <a:rPr lang="en-US" sz="1600" b="1" smtClean="0"/>
              <a:t>;</a:t>
            </a:r>
          </a:p>
          <a:p>
            <a:pPr lvl="1"/>
            <a:r>
              <a:rPr lang="en-US" sz="1600" b="1"/>
              <a:t>Postoji minimalan skup relacija, tj. pretpostavki iz kojih se mogu izvesti svi zakoni </a:t>
            </a:r>
            <a:r>
              <a:rPr lang="en-US" sz="1600" b="1" smtClean="0"/>
              <a:t>prirode</a:t>
            </a:r>
            <a:endParaRPr lang="en-US" sz="1600" b="1"/>
          </a:p>
          <a:p>
            <a:pPr marL="0" indent="0">
              <a:buNone/>
            </a:pPr>
            <a:r>
              <a:rPr lang="en-US" sz="2000" smtClean="0"/>
              <a:t>u </a:t>
            </a:r>
            <a:r>
              <a:rPr lang="en-US" sz="2000"/>
              <a:t>suštini metafizičke i </a:t>
            </a:r>
            <a:r>
              <a:rPr lang="en-US" sz="2000" smtClean="0"/>
              <a:t>Platonističke – dakle, </a:t>
            </a:r>
            <a:r>
              <a:rPr lang="en-US" sz="2000"/>
              <a:t>suprotno </a:t>
            </a:r>
            <a:r>
              <a:rPr lang="en-US" sz="2000" smtClean="0"/>
              <a:t>od njegovih profesora. Za </a:t>
            </a:r>
            <a:r>
              <a:rPr lang="en-US" sz="2000"/>
              <a:t>kretanje ka tom cilju on priprema matematički apart, koji pored diferencijalnih jednačina, obuhvata i pionirsko uvođenje </a:t>
            </a:r>
            <a:r>
              <a:rPr lang="en-US" sz="2000" smtClean="0"/>
              <a:t>Matematičkih </a:t>
            </a:r>
            <a:r>
              <a:rPr lang="en-US" sz="2000"/>
              <a:t>Spektara i Intervalske Matematike, u sklopu čega se upoznaje i sa tekovinama Nemačke Matematičke škole, prvenstveno Kantorovskom </a:t>
            </a:r>
            <a:r>
              <a:rPr lang="en-US" sz="2000" smtClean="0"/>
              <a:t>eorijom </a:t>
            </a:r>
            <a:r>
              <a:rPr lang="en-US" sz="2000"/>
              <a:t>skupova i Filozofijom i Matematikom Beskonačnog … Krećući se tako i ka nekoj vrsti Pitagoreanskog Ideala Broja!?! </a:t>
            </a:r>
          </a:p>
          <a:p>
            <a:pPr marL="0" indent="0">
              <a:buNone/>
            </a:pPr>
            <a:r>
              <a:rPr lang="en-US" sz="2000"/>
              <a:t>Za ovu drugu pretpostvku, odnosno “idealni assimptotoski cilj svih nauka” za koji smatra da je “ostvariv u matematickoj fenomenologiji”, Petrović kaže da ju je preuzeo od Džona Stjuarta Mila, koji je smatrao da “postoje iskazi, najmanje brojni, iz kojih se mogu izvesti sve pravilnosti koje postoje u prirodi</a:t>
            </a:r>
            <a:r>
              <a:rPr lang="en-US" sz="2000" smtClean="0"/>
              <a:t>” – Teorija Svega !? Petrović očekuje </a:t>
            </a:r>
            <a:r>
              <a:rPr lang="en-US" sz="2000"/>
              <a:t>da će se daljim razvojem i primenom Teorije Skupova moći da odgovori ne samo na pitanje “koliko”, već i – “kako”, odnosno “zašto”. </a:t>
            </a:r>
          </a:p>
        </p:txBody>
      </p:sp>
      <p:sp>
        <p:nvSpPr>
          <p:cNvPr id="4" name="TextBox 3"/>
          <p:cNvSpPr txBox="1"/>
          <p:nvPr/>
        </p:nvSpPr>
        <p:spPr>
          <a:xfrm>
            <a:off x="319315" y="246743"/>
            <a:ext cx="8577942" cy="400110"/>
          </a:xfrm>
          <a:prstGeom prst="rect">
            <a:avLst/>
          </a:prstGeom>
          <a:noFill/>
        </p:spPr>
        <p:txBody>
          <a:bodyPr wrap="square" rtlCol="0">
            <a:spAutoFit/>
          </a:bodyPr>
          <a:lstStyle/>
          <a:p>
            <a:r>
              <a:rPr lang="en-US" sz="2000" b="1" smtClean="0"/>
              <a:t>Petrovićeve Filozofija i Epistemologija u Kontekstu Istorijskih Tokova Tih Nauka</a:t>
            </a:r>
            <a:endParaRPr lang="en-US" sz="2000" b="1"/>
          </a:p>
        </p:txBody>
      </p:sp>
    </p:spTree>
    <p:extLst>
      <p:ext uri="{BB962C8B-B14F-4D97-AF65-F5344CB8AC3E}">
        <p14:creationId xmlns="" xmlns:p14="http://schemas.microsoft.com/office/powerpoint/2010/main" val="3215204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5714"/>
          </a:xfrm>
        </p:spPr>
        <p:txBody>
          <a:bodyPr>
            <a:normAutofit/>
          </a:bodyPr>
          <a:lstStyle/>
          <a:p>
            <a:r>
              <a:rPr lang="en-US" sz="3600" smtClean="0"/>
              <a:t>Motivacija </a:t>
            </a:r>
            <a:r>
              <a:rPr lang="en-US" sz="3600" smtClean="0">
                <a:solidFill>
                  <a:schemeClr val="bg1">
                    <a:lumMod val="75000"/>
                  </a:schemeClr>
                </a:solidFill>
              </a:rPr>
              <a:t>i Sadržaj </a:t>
            </a:r>
            <a:endParaRPr lang="en-US" sz="3600">
              <a:solidFill>
                <a:schemeClr val="bg1">
                  <a:lumMod val="75000"/>
                </a:schemeClr>
              </a:solidFill>
            </a:endParaRPr>
          </a:p>
        </p:txBody>
      </p:sp>
      <p:sp>
        <p:nvSpPr>
          <p:cNvPr id="3" name="Content Placeholder 2"/>
          <p:cNvSpPr>
            <a:spLocks noGrp="1"/>
          </p:cNvSpPr>
          <p:nvPr>
            <p:ph idx="1"/>
          </p:nvPr>
        </p:nvSpPr>
        <p:spPr>
          <a:xfrm>
            <a:off x="130629" y="711200"/>
            <a:ext cx="9013371" cy="6146800"/>
          </a:xfrm>
        </p:spPr>
        <p:txBody>
          <a:bodyPr>
            <a:normAutofit fontScale="77500" lnSpcReduction="20000"/>
          </a:bodyPr>
          <a:lstStyle/>
          <a:p>
            <a:pPr marL="342900" lvl="1" indent="-342900">
              <a:buFont typeface="Arial" pitchFamily="34" charset="0"/>
              <a:buChar char="•"/>
            </a:pPr>
            <a:r>
              <a:rPr lang="en-US" sz="3200" smtClean="0"/>
              <a:t>Motivacija: Sintetički pogled na sveukupno stvaralaštvo Mihaila Petrovića - Alasa kao celishodno dolaženju do što jedonstvnijeg ‘analoškog jezgra’, matematičke relacije u osnovi svih pojavnosti</a:t>
            </a:r>
          </a:p>
          <a:p>
            <a:pPr marL="400050" lvl="2" indent="0">
              <a:buNone/>
            </a:pPr>
            <a:r>
              <a:rPr lang="en-US" sz="2800" smtClean="0"/>
              <a:t>- Ribolovačkog, preko muzičarskog i avnturističkog, do matematičarskog</a:t>
            </a:r>
          </a:p>
          <a:p>
            <a:pPr lvl="0"/>
            <a:r>
              <a:rPr lang="en-US">
                <a:solidFill>
                  <a:schemeClr val="bg1">
                    <a:lumMod val="75000"/>
                  </a:schemeClr>
                </a:solidFill>
              </a:rPr>
              <a:t>Sagedavanje Petrovićeve epistemolosko-filozofske pozicije, toka i perspektive razvoja mehanike i fizike, i mogući objektivni razlozi nedovršenosti Matematičke Fenomenologje i Fen. Preslikavanja </a:t>
            </a:r>
          </a:p>
          <a:p>
            <a:pPr lvl="1"/>
            <a:r>
              <a:rPr lang="en-US" smtClean="0">
                <a:solidFill>
                  <a:schemeClr val="bg1">
                    <a:lumMod val="75000"/>
                  </a:schemeClr>
                </a:solidFill>
              </a:rPr>
              <a:t>Kartezijansko </a:t>
            </a:r>
            <a:r>
              <a:rPr lang="en-US">
                <a:solidFill>
                  <a:schemeClr val="bg1">
                    <a:lumMod val="75000"/>
                  </a:schemeClr>
                </a:solidFill>
              </a:rPr>
              <a:t>uporište i dominantnost Njutnovske orbitalne mehanike  </a:t>
            </a:r>
            <a:endParaRPr lang="en-US" smtClean="0">
              <a:solidFill>
                <a:schemeClr val="bg1">
                  <a:lumMod val="75000"/>
                </a:schemeClr>
              </a:solidFill>
            </a:endParaRPr>
          </a:p>
          <a:p>
            <a:pPr lvl="0"/>
            <a:r>
              <a:rPr lang="en-US">
                <a:solidFill>
                  <a:schemeClr val="bg1">
                    <a:lumMod val="75000"/>
                  </a:schemeClr>
                </a:solidFill>
              </a:rPr>
              <a:t>Postavljanje ‘hipoteze’ o razlogu neuspešnosti misije potrage za načinom mrešćenja jegulje i propuštanju prilike da se to sagleda kao metafora opšte toroidalne vrtložne strukturalnosti vasione  </a:t>
            </a:r>
          </a:p>
          <a:p>
            <a:pPr marL="457200" lvl="1" indent="0">
              <a:buNone/>
            </a:pPr>
            <a:r>
              <a:rPr lang="en-US">
                <a:solidFill>
                  <a:schemeClr val="bg1">
                    <a:lumMod val="75000"/>
                  </a:schemeClr>
                </a:solidFill>
              </a:rPr>
              <a:t>- Zapletanje sajle koje je vukla specijalno konstruisanu Alasovu ‘vršu’ u toroidalni vrtlog polno zrelih jedinki, i njeno prekidanje ‘u krešendu’ …   </a:t>
            </a:r>
            <a:endParaRPr lang="en-US" smtClean="0">
              <a:solidFill>
                <a:schemeClr val="bg1">
                  <a:lumMod val="75000"/>
                </a:schemeClr>
              </a:solidFill>
            </a:endParaRPr>
          </a:p>
          <a:p>
            <a:pPr lvl="0"/>
            <a:r>
              <a:rPr lang="en-US" smtClean="0">
                <a:solidFill>
                  <a:schemeClr val="bg1">
                    <a:lumMod val="75000"/>
                  </a:schemeClr>
                </a:solidFill>
              </a:rPr>
              <a:t>Eterodinamika Acjukovskog i Kantorovska teorija skupova kao osnova postvljenih teza i nedostatnosti zvaničnog toka nauke  i Relevantnost Petrovićevih matematičkih ostvarenja za uvodjenje alternativne pardigme: NL-DEs, Matematički Spektri / Intervali …</a:t>
            </a:r>
          </a:p>
          <a:p>
            <a:pPr lvl="1"/>
            <a:r>
              <a:rPr lang="en-US" smtClean="0">
                <a:solidFill>
                  <a:schemeClr val="bg1">
                    <a:lumMod val="75000"/>
                  </a:schemeClr>
                </a:solidFill>
              </a:rPr>
              <a:t>Kao put ostvrenja Petrovićevih uvida u spiarlni evolucioni razvoj ‘tipova’   </a:t>
            </a:r>
            <a:endParaRPr lang="en-US">
              <a:solidFill>
                <a:schemeClr val="bg1">
                  <a:lumMod val="75000"/>
                </a:schemeClr>
              </a:solidFill>
            </a:endParaRPr>
          </a:p>
        </p:txBody>
      </p:sp>
    </p:spTree>
    <p:extLst>
      <p:ext uri="{BB962C8B-B14F-4D97-AF65-F5344CB8AC3E}">
        <p14:creationId xmlns="" xmlns:p14="http://schemas.microsoft.com/office/powerpoint/2010/main" val="35405582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57" y="885372"/>
            <a:ext cx="8425543" cy="5718628"/>
          </a:xfrm>
        </p:spPr>
        <p:txBody>
          <a:bodyPr>
            <a:noAutofit/>
          </a:bodyPr>
          <a:lstStyle/>
          <a:p>
            <a:r>
              <a:rPr lang="en-US" sz="2000" u="sng" smtClean="0"/>
              <a:t>Naravno</a:t>
            </a:r>
            <a:r>
              <a:rPr lang="en-US" sz="2000" u="sng"/>
              <a:t>, ovo odgovara savremenim tendencijam i težnajma u Fizici da se dođe do Teorije Svega, što je (i) sa aspekta Gedelovih Teorema Nekompletnosti veoma neizgledno. Medjutim, potrebna matematika za ostvarivanje jednog takvog ultimatnog/krajnjeg cilja, uz dekvatno induktivno-deduktivno formulisanje osnovnih principa i sledstveno dolaženje do “jedinstvene” relacije Analoškog Jezgra može da bude dovoljan deo ukupne matematike koji je konzistentan i tako - primenljiv</a:t>
            </a:r>
            <a:r>
              <a:rPr lang="en-US" sz="2000" u="sng" smtClean="0"/>
              <a:t>.</a:t>
            </a:r>
          </a:p>
          <a:p>
            <a:r>
              <a:rPr lang="en-US" sz="2000"/>
              <a:t>Da Petrović svoju Fenomenologiju nije zasnivao tek na nekoj vrsti ‘vulgarnog mehnicizma’, te da je donekle (a to možda i pod uticajem Poenkareovih radova) bio na tragu modernih uvida u “Teoriju Haosa”, to jeste u osobenosti nelinearnih dinamičkih sistema kao </a:t>
            </a:r>
            <a:r>
              <a:rPr lang="en-US" sz="2000" smtClean="0"/>
              <a:t>determinističkih ali </a:t>
            </a:r>
            <a:r>
              <a:rPr lang="en-US" sz="2000"/>
              <a:t>u osnovi </a:t>
            </a:r>
            <a:r>
              <a:rPr lang="en-US" sz="2000" smtClean="0"/>
              <a:t>(čak i na relativno malim vremenskim skalama - </a:t>
            </a:r>
            <a:r>
              <a:rPr lang="en-US" sz="2000"/>
              <a:t>nepredvidivih, može da posluži analiza sprovedena od strane njegovog prvog doktoranta, Sime Markovića, koji kaže “Po Tomsonu, koji je bio jedan od najizrazitijih i najdoslednijih pristalica mehaničkog shvatanaja prirode, ‘razumeti jednu pojavu </a:t>
            </a:r>
            <a:r>
              <a:rPr lang="en-US" sz="2000" smtClean="0"/>
              <a:t>znači </a:t>
            </a:r>
            <a:r>
              <a:rPr lang="en-US" sz="2000"/>
              <a:t>moći konstruisati njen </a:t>
            </a:r>
            <a:r>
              <a:rPr lang="en-US" sz="2000" smtClean="0"/>
              <a:t>mehanički </a:t>
            </a:r>
            <a:r>
              <a:rPr lang="en-US" sz="2000"/>
              <a:t>model’. Profesor M. Petrović je, medjutim, sasvim tačno primetio da bi onda većinu pojava trebalo smatrati </a:t>
            </a:r>
            <a:r>
              <a:rPr lang="en-US" sz="2000" smtClean="0"/>
              <a:t>n </a:t>
            </a:r>
            <a:r>
              <a:rPr lang="en-US" sz="2000"/>
              <a:t>e r a z </a:t>
            </a:r>
            <a:r>
              <a:rPr lang="en-US" sz="2000" smtClean="0"/>
              <a:t>u - </a:t>
            </a:r>
            <a:r>
              <a:rPr lang="en-US" sz="2000"/>
              <a:t>m lj </a:t>
            </a:r>
            <a:r>
              <a:rPr lang="en-US" sz="2000" smtClean="0"/>
              <a:t>i </a:t>
            </a:r>
            <a:r>
              <a:rPr lang="en-US" sz="2000"/>
              <a:t>v </a:t>
            </a:r>
            <a:r>
              <a:rPr lang="en-US" sz="2000" smtClean="0"/>
              <a:t>i m , </a:t>
            </a:r>
            <a:r>
              <a:rPr lang="en-US" sz="2000"/>
              <a:t>ako bi se čovek bukvalno držao gornjeg Tomsonovog aforizma</a:t>
            </a:r>
            <a:r>
              <a:rPr lang="en-US" sz="2000" smtClean="0"/>
              <a:t>.”</a:t>
            </a:r>
            <a:endParaRPr lang="en-US" sz="2000"/>
          </a:p>
        </p:txBody>
      </p:sp>
      <p:sp>
        <p:nvSpPr>
          <p:cNvPr id="4" name="TextBox 3"/>
          <p:cNvSpPr txBox="1"/>
          <p:nvPr/>
        </p:nvSpPr>
        <p:spPr>
          <a:xfrm>
            <a:off x="319315" y="246743"/>
            <a:ext cx="8577942" cy="400110"/>
          </a:xfrm>
          <a:prstGeom prst="rect">
            <a:avLst/>
          </a:prstGeom>
          <a:noFill/>
        </p:spPr>
        <p:txBody>
          <a:bodyPr wrap="square" rtlCol="0">
            <a:spAutoFit/>
          </a:bodyPr>
          <a:lstStyle/>
          <a:p>
            <a:r>
              <a:rPr lang="en-US" sz="2000" b="1" smtClean="0"/>
              <a:t>Petrovićeve Filozofija i Epistemologija u Kontekstu Istorijskih Tokova Tih Nauka</a:t>
            </a:r>
            <a:endParaRPr lang="en-US" sz="2000" b="1"/>
          </a:p>
        </p:txBody>
      </p:sp>
    </p:spTree>
    <p:extLst>
      <p:ext uri="{BB962C8B-B14F-4D97-AF65-F5344CB8AC3E}">
        <p14:creationId xmlns="" xmlns:p14="http://schemas.microsoft.com/office/powerpoint/2010/main" val="806930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1257" y="885372"/>
            <a:ext cx="8425543" cy="5718628"/>
          </a:xfrm>
        </p:spPr>
        <p:txBody>
          <a:bodyPr>
            <a:noAutofit/>
          </a:bodyPr>
          <a:lstStyle/>
          <a:p>
            <a:r>
              <a:rPr lang="en-US" sz="1800"/>
              <a:t>Po A. Stojkoviću, Petrović je više ili manje eksplicitno formulisao dijalektičke zakone sveta shvaćene kao zakone univerzalnog kretanja i promenljivosti koji deluju u prirodi i društvu - od mehaničkih, preko fizičkih i bioloških, do društvenih i kulturnih pojava. To su zakon jedinstva i borbe polarnosti </a:t>
            </a:r>
            <a:r>
              <a:rPr lang="en-US" sz="1800" smtClean="0"/>
              <a:t>(što </a:t>
            </a:r>
            <a:r>
              <a:rPr lang="en-US" sz="1800"/>
              <a:t>je i anticipacija Boškovićevskih privlačno-odbojnih interakcija), zakon prelaska kvantiteta u kvalitet  </a:t>
            </a:r>
            <a:r>
              <a:rPr lang="en-US" sz="1800" smtClean="0"/>
              <a:t>(bifurkacije </a:t>
            </a:r>
            <a:r>
              <a:rPr lang="en-US" sz="1800"/>
              <a:t>- </a:t>
            </a:r>
            <a:r>
              <a:rPr lang="en-US" sz="1800" smtClean="0"/>
              <a:t>kad </a:t>
            </a:r>
            <a:r>
              <a:rPr lang="en-US" sz="1800"/>
              <a:t>»jačina faktora pređe određenu meru, kao i kroz osetljiva mesta differencijalnih </a:t>
            </a:r>
            <a:r>
              <a:rPr lang="en-US" sz="1800" smtClean="0"/>
              <a:t>jednačina </a:t>
            </a:r>
            <a:r>
              <a:rPr lang="en-US" sz="1800"/>
              <a:t>i osetljivosti polova </a:t>
            </a:r>
            <a:r>
              <a:rPr lang="en-US" sz="1800" smtClean="0"/>
              <a:t>i </a:t>
            </a:r>
            <a:r>
              <a:rPr lang="en-US" sz="1800"/>
              <a:t>nula </a:t>
            </a:r>
            <a:r>
              <a:rPr lang="en-US" sz="1800" smtClean="0"/>
              <a:t>rešenja </a:t>
            </a:r>
            <a:r>
              <a:rPr lang="en-US" sz="1800"/>
              <a:t>na </a:t>
            </a:r>
            <a:r>
              <a:rPr lang="en-US" sz="1800" smtClean="0"/>
              <a:t>početne </a:t>
            </a:r>
            <a:r>
              <a:rPr lang="en-US" sz="1800"/>
              <a:t>uslove «, itd</a:t>
            </a:r>
            <a:r>
              <a:rPr lang="en-US" sz="1800" smtClean="0"/>
              <a:t>.), kao </a:t>
            </a:r>
            <a:r>
              <a:rPr lang="en-US" sz="1800"/>
              <a:t>i zakon negacije (koji on formuliše naročito ukazivanjem na apsolutnu neponovljivost svetskih pojava i relativnu ponovljivost njihovu u odnosima raznih slojeva disparatnih pojava, što bi moglo da ima pandan u takozvanom “čudnom atraktoru” nelinearne </a:t>
            </a:r>
            <a:r>
              <a:rPr lang="en-US" sz="1800" smtClean="0"/>
              <a:t>dinamike). </a:t>
            </a:r>
            <a:endParaRPr lang="en-US" sz="1800"/>
          </a:p>
          <a:p>
            <a:r>
              <a:rPr lang="en-US" sz="1800" u="sng"/>
              <a:t>A Dušan Nedeljković, ukazuje na Petrovićevo oslanjanje na analoške sličnosti u pojavama različitog stupnja prirodno-istorijskog i evolucionog razvitka --- kao i proširivanje na duhovno-istoijske procese: “Ovakva najšire na faktima proverena celovita analoška i, očigledno, konkretno dijalektička formulacija jedne od bitnih zakonitosti univerzalne evolucije postaje povratnim dejstvom i osnova same metode analoškog preslikavanja, predviđanja i modelovanja, </a:t>
            </a:r>
            <a:r>
              <a:rPr lang="en-US" sz="1800" u="sng" smtClean="0"/>
              <a:t>… jer ako analoški </a:t>
            </a:r>
            <a:r>
              <a:rPr lang="en-US" sz="1800" u="sng"/>
              <a:t>zakonito svuda deluje kao ‘večiti poredak’ to da opšte ide pre pojedinačnog, celina pre dela, prosto pre složenoga, onda je jasno da se može, mora i treba analoški polaziti od složenoga od delova, od pojedinosti da se kroz njih analoški pronikne i obuhvati i prosto, celina, opšte, koji se zakonito u njih razvijaju i stoje u njihovim osnovama”.</a:t>
            </a:r>
            <a:endParaRPr lang="en-US" sz="1800"/>
          </a:p>
        </p:txBody>
      </p:sp>
      <p:sp>
        <p:nvSpPr>
          <p:cNvPr id="4" name="TextBox 3"/>
          <p:cNvSpPr txBox="1"/>
          <p:nvPr/>
        </p:nvSpPr>
        <p:spPr>
          <a:xfrm>
            <a:off x="319315" y="246743"/>
            <a:ext cx="8577942" cy="400110"/>
          </a:xfrm>
          <a:prstGeom prst="rect">
            <a:avLst/>
          </a:prstGeom>
          <a:noFill/>
        </p:spPr>
        <p:txBody>
          <a:bodyPr wrap="square" rtlCol="0">
            <a:spAutoFit/>
          </a:bodyPr>
          <a:lstStyle/>
          <a:p>
            <a:r>
              <a:rPr lang="en-US" sz="2000" b="1" smtClean="0"/>
              <a:t>Petrovićeve Filozofija i Epistemologija u Kontekstu Istorijskih Tokova Tih Nauka</a:t>
            </a:r>
            <a:endParaRPr lang="en-US" sz="2000" b="1"/>
          </a:p>
        </p:txBody>
      </p:sp>
    </p:spTree>
    <p:extLst>
      <p:ext uri="{BB962C8B-B14F-4D97-AF65-F5344CB8AC3E}">
        <p14:creationId xmlns="" xmlns:p14="http://schemas.microsoft.com/office/powerpoint/2010/main" val="3888121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228" y="682172"/>
            <a:ext cx="8425543" cy="5718628"/>
          </a:xfrm>
        </p:spPr>
        <p:txBody>
          <a:bodyPr>
            <a:noAutofit/>
          </a:bodyPr>
          <a:lstStyle/>
          <a:p>
            <a:r>
              <a:rPr lang="en-US" sz="1800" smtClean="0"/>
              <a:t>Petrovićev </a:t>
            </a:r>
            <a:r>
              <a:rPr lang="en-US" sz="1800"/>
              <a:t>fenomenološki pristup zapravo predstavlja svojevrsnu katalogizaciju procesa i pojava koje se mogu opisati i analizirati istom formom diferencijalnih jednačina, pridruživanjem varijabli i parametara svojstvenim naizgled potpuno raznorodnim (disparatnim) procesima, odnosno pojavama. </a:t>
            </a:r>
            <a:r>
              <a:rPr lang="en-US" sz="1800" u="sng"/>
              <a:t>Njegovo korišćenje analogija, sa jedne strane još uvek je daleko od razotkrivanja suštinski/fizikalno unificiranih inherentnih ‘mehanizama’, a sa druge – krije mogućnosti/opasnosti zastranjivanja, u smislu izvođenja pogrešnih zaključaka, koje su utoliko veće ukoliko je sam model odnosno odgovarajuća teorijska </a:t>
            </a:r>
            <a:r>
              <a:rPr lang="en-US" sz="1800" u="sng" smtClean="0"/>
              <a:t>osnova. </a:t>
            </a:r>
            <a:r>
              <a:rPr lang="en-US" sz="1800"/>
              <a:t>U svakom slučaju, Petrovićeva ‘fenomenološka epistemologija’ takodje je predvidela </a:t>
            </a:r>
            <a:r>
              <a:rPr lang="en-US" sz="1800" smtClean="0"/>
              <a:t>upotpunjavanje </a:t>
            </a:r>
            <a:r>
              <a:rPr lang="en-US" sz="1800"/>
              <a:t>modela </a:t>
            </a:r>
            <a:r>
              <a:rPr lang="en-US" sz="1800" smtClean="0"/>
              <a:t>proširivanjem </a:t>
            </a:r>
            <a:r>
              <a:rPr lang="en-US" sz="1800"/>
              <a:t>(dedukcijom) i eksperimentalnu proveru, što je implictno sadržano u njegovom metodu Inverznog Preslikavanja – </a:t>
            </a:r>
            <a:r>
              <a:rPr lang="en-US" sz="1800" u="sng"/>
              <a:t>materijalizcije fenomenološke relacije</a:t>
            </a:r>
            <a:r>
              <a:rPr lang="en-US" sz="1800" smtClean="0"/>
              <a:t>.</a:t>
            </a:r>
            <a:endParaRPr lang="en-US" sz="1800"/>
          </a:p>
          <a:p>
            <a:r>
              <a:rPr lang="en-US" sz="1800" smtClean="0"/>
              <a:t>Glavni </a:t>
            </a:r>
            <a:r>
              <a:rPr lang="en-US" sz="1800"/>
              <a:t>problem za dolaženje do unificiranijih, odnosno generalizovanijih fenomenoloških relacija mogla je biti nedostatno zasnovana mehanika/dinamika prirodnih orbitalnih sistema preko nelinearnih diferencijalnih jednačina </a:t>
            </a:r>
            <a:r>
              <a:rPr lang="en-US" sz="1800" u="sng"/>
              <a:t>ne-oscilatorskog</a:t>
            </a:r>
            <a:r>
              <a:rPr lang="en-US" sz="1800"/>
              <a:t> tipa, takozvana konzervativna polja/sisteme i potencijalne sile, odnosno sa oslanjanjem na postulirane takozvane Prve Integrale – Energije i Momenta Količine Kretanja, koja je uslovila korišćenje Lagranžeovskog ili Hamiltonovskog formalizma - sa minimizaciojom varijacije dejstva, umesto direktne (diferencijalno-integracijske) minimizacije rada, kao </a:t>
            </a:r>
            <a:r>
              <a:rPr lang="en-US" sz="1800" smtClean="0"/>
              <a:t>‘dejstva , </a:t>
            </a:r>
            <a:r>
              <a:rPr lang="en-US" sz="1800"/>
              <a:t>odnosno energije definisane kao fundmentalne fizičke ne-negatvnne veličine sa, adekvatnim, pozitivnim predznakom. </a:t>
            </a:r>
            <a:endParaRPr lang="en-US" sz="1800" smtClean="0"/>
          </a:p>
          <a:p>
            <a:pPr marL="0" indent="0">
              <a:buNone/>
            </a:pPr>
            <a:r>
              <a:rPr lang="en-US" sz="1400">
                <a:hlinkClick r:id="rId3"/>
              </a:rPr>
              <a:t>https://www.researchgate.net/publication/316856884_NLDE_BASED_MODEDILING_OF_NATURAL_ORBITAL_SYSTEMS_WITHOUT_RELIANCE_ON_CONSERVATION_OF_ENERGY_AND_ANGULAR_MOMENTUM</a:t>
            </a:r>
            <a:r>
              <a:rPr lang="en-US" sz="1800"/>
              <a:t> </a:t>
            </a:r>
          </a:p>
          <a:p>
            <a:r>
              <a:rPr lang="en-US" sz="1800" smtClean="0"/>
              <a:t> </a:t>
            </a:r>
            <a:endParaRPr lang="en-US" sz="1800"/>
          </a:p>
          <a:p>
            <a:endParaRPr lang="en-US" sz="1800"/>
          </a:p>
        </p:txBody>
      </p:sp>
      <p:sp>
        <p:nvSpPr>
          <p:cNvPr id="4" name="TextBox 3"/>
          <p:cNvSpPr txBox="1"/>
          <p:nvPr/>
        </p:nvSpPr>
        <p:spPr>
          <a:xfrm>
            <a:off x="319315" y="246743"/>
            <a:ext cx="8577942" cy="400110"/>
          </a:xfrm>
          <a:prstGeom prst="rect">
            <a:avLst/>
          </a:prstGeom>
          <a:noFill/>
        </p:spPr>
        <p:txBody>
          <a:bodyPr wrap="square" rtlCol="0">
            <a:spAutoFit/>
          </a:bodyPr>
          <a:lstStyle/>
          <a:p>
            <a:r>
              <a:rPr lang="en-US" sz="2000" b="1" smtClean="0"/>
              <a:t>Petrovićeve Filozofija i Epistemologija u Kontekstu Istorijskih Tokova Tih Nauka</a:t>
            </a:r>
            <a:endParaRPr lang="en-US" sz="2000" b="1"/>
          </a:p>
        </p:txBody>
      </p:sp>
    </p:spTree>
    <p:extLst>
      <p:ext uri="{BB962C8B-B14F-4D97-AF65-F5344CB8AC3E}">
        <p14:creationId xmlns="" xmlns:p14="http://schemas.microsoft.com/office/powerpoint/2010/main" val="3281513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3" name="Picture 7"/>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31616" y="275770"/>
            <a:ext cx="8863261" cy="5776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3200" y="6168570"/>
            <a:ext cx="8810172" cy="430887"/>
          </a:xfrm>
          <a:prstGeom prst="rect">
            <a:avLst/>
          </a:prstGeom>
          <a:noFill/>
        </p:spPr>
        <p:txBody>
          <a:bodyPr wrap="square" rtlCol="0">
            <a:spAutoFit/>
          </a:bodyPr>
          <a:lstStyle/>
          <a:p>
            <a:r>
              <a:rPr lang="en-US" sz="1100" smtClean="0">
                <a:hlinkClick r:id="rId3"/>
              </a:rPr>
              <a:t>https</a:t>
            </a:r>
            <a:r>
              <a:rPr lang="en-US" sz="1100">
                <a:hlinkClick r:id="rId3"/>
              </a:rPr>
              <a:t>://</a:t>
            </a:r>
            <a:r>
              <a:rPr lang="en-US" sz="1100" smtClean="0">
                <a:hlinkClick r:id="rId3"/>
              </a:rPr>
              <a:t>www.researchgate.net/publication/325269107_Kepler%27s_Equation_and_the_Angular_Momentum_Historical_Perspective_Critical_Analysis_and_Implications_for_Developments_in_Orbital_Mechanics_and_Physics</a:t>
            </a:r>
            <a:r>
              <a:rPr lang="en-US" sz="1100" smtClean="0"/>
              <a:t>  .</a:t>
            </a:r>
            <a:endParaRPr lang="en-US" sz="1100"/>
          </a:p>
        </p:txBody>
      </p:sp>
    </p:spTree>
    <p:extLst>
      <p:ext uri="{BB962C8B-B14F-4D97-AF65-F5344CB8AC3E}">
        <p14:creationId xmlns="" xmlns:p14="http://schemas.microsoft.com/office/powerpoint/2010/main" val="40730877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497"/>
            <a:ext cx="9013370" cy="654276"/>
          </a:xfrm>
        </p:spPr>
        <p:txBody>
          <a:bodyPr>
            <a:normAutofit/>
          </a:bodyPr>
          <a:lstStyle/>
          <a:p>
            <a:r>
              <a:rPr lang="en-US" sz="2800"/>
              <a:t>Sagledavanje Petrovićevih preferencija i njihove svrsihodnosti</a:t>
            </a:r>
          </a:p>
        </p:txBody>
      </p:sp>
      <p:sp>
        <p:nvSpPr>
          <p:cNvPr id="3" name="Content Placeholder 2"/>
          <p:cNvSpPr>
            <a:spLocks noGrp="1"/>
          </p:cNvSpPr>
          <p:nvPr>
            <p:ph idx="1"/>
          </p:nvPr>
        </p:nvSpPr>
        <p:spPr>
          <a:xfrm>
            <a:off x="101600" y="914400"/>
            <a:ext cx="9042400" cy="5007428"/>
          </a:xfrm>
        </p:spPr>
        <p:txBody>
          <a:bodyPr>
            <a:normAutofit/>
          </a:bodyPr>
          <a:lstStyle/>
          <a:p>
            <a:r>
              <a:rPr lang="en-US" sz="2000"/>
              <a:t>U osnovi, Kartezijansko </a:t>
            </a:r>
            <a:r>
              <a:rPr lang="en-US" sz="2000" smtClean="0"/>
              <a:t>uporište … </a:t>
            </a:r>
            <a:r>
              <a:rPr lang="en-US" sz="2000"/>
              <a:t>… i Njutnosvski mehanicizam*</a:t>
            </a:r>
          </a:p>
          <a:p>
            <a:r>
              <a:rPr lang="en-US" sz="2000"/>
              <a:t>Formalizam </a:t>
            </a:r>
            <a:r>
              <a:rPr lang="en-US" sz="2000" smtClean="0"/>
              <a:t>Rac</a:t>
            </a:r>
            <a:r>
              <a:rPr lang="en-US" sz="2000"/>
              <a:t>. Meh., sa više od tri dim. samo za stanja sistema</a:t>
            </a:r>
          </a:p>
          <a:p>
            <a:r>
              <a:rPr lang="en-US" sz="2000"/>
              <a:t>Uvodi matematicke spektre </a:t>
            </a:r>
            <a:r>
              <a:rPr lang="en-US" sz="2000" smtClean="0"/>
              <a:t>9 </a:t>
            </a:r>
            <a:r>
              <a:rPr lang="en-US" sz="2000"/>
              <a:t>god. </a:t>
            </a:r>
            <a:r>
              <a:rPr lang="en-US" sz="2000" smtClean="0"/>
              <a:t>pre </a:t>
            </a:r>
            <a:r>
              <a:rPr lang="en-US" sz="2000"/>
              <a:t>njhove pojave u </a:t>
            </a:r>
            <a:r>
              <a:rPr lang="en-US" sz="2000" smtClean="0"/>
              <a:t>QM (N. Wiener, Shroed.)</a:t>
            </a:r>
            <a:endParaRPr lang="en-US" sz="2000"/>
          </a:p>
          <a:p>
            <a:r>
              <a:rPr lang="en-US" sz="2000" smtClean="0"/>
              <a:t>U osnovi ne </a:t>
            </a:r>
            <a:r>
              <a:rPr lang="en-US" sz="2000"/>
              <a:t>prihvata STR, ali  dopusta da ona mozda i</a:t>
            </a:r>
            <a:r>
              <a:rPr lang="en-US" sz="2000" smtClean="0"/>
              <a:t> da </a:t>
            </a:r>
            <a:r>
              <a:rPr lang="en-US" sz="2000"/>
              <a:t>nesto značajno </a:t>
            </a:r>
            <a:r>
              <a:rPr lang="en-US" sz="2000" smtClean="0"/>
              <a:t>…</a:t>
            </a:r>
          </a:p>
          <a:p>
            <a:pPr lvl="1"/>
            <a:r>
              <a:rPr lang="en-US" sz="1600" b="1"/>
              <a:t>Lipmanov sistem </a:t>
            </a:r>
            <a:r>
              <a:rPr lang="en-US" sz="1600" b="1" smtClean="0"/>
              <a:t>merenja absolutnog vremenai </a:t>
            </a:r>
            <a:r>
              <a:rPr lang="en-US" sz="1600" b="1"/>
              <a:t>kritika STR zbog problema dimenzionosti </a:t>
            </a:r>
          </a:p>
          <a:p>
            <a:r>
              <a:rPr lang="en-US" sz="2000"/>
              <a:t>Klasična Invarijantnost, </a:t>
            </a:r>
            <a:r>
              <a:rPr lang="en-US" sz="2000" smtClean="0"/>
              <a:t>naspram </a:t>
            </a:r>
            <a:r>
              <a:rPr lang="en-US" sz="2000"/>
              <a:t>Generalne Kovarijantnosti …</a:t>
            </a:r>
          </a:p>
          <a:p>
            <a:r>
              <a:rPr lang="en-US" sz="2000"/>
              <a:t>Razgraničavanje konzervativnosti i vremenski zavisnog </a:t>
            </a:r>
            <a:r>
              <a:rPr lang="en-US" sz="2000" smtClean="0"/>
              <a:t>potencijala</a:t>
            </a:r>
          </a:p>
          <a:p>
            <a:pPr lvl="1"/>
            <a:r>
              <a:rPr lang="en-US" sz="1600" b="1"/>
              <a:t>i proširivanje L/H formlizma ka adekvatnom </a:t>
            </a:r>
            <a:r>
              <a:rPr lang="en-US" sz="1600" b="1" smtClean="0"/>
              <a:t>modeliranju nekonzervativnih, samoradnih sistema</a:t>
            </a:r>
          </a:p>
          <a:p>
            <a:r>
              <a:rPr lang="en-US" sz="2000"/>
              <a:t>Proširuje fenomenološki koncept i na društvene pojave i procese</a:t>
            </a:r>
            <a:r>
              <a:rPr lang="en-US" sz="2000" smtClean="0"/>
              <a:t>…</a:t>
            </a:r>
            <a:r>
              <a:rPr lang="en-US" sz="2000"/>
              <a:t>… </a:t>
            </a:r>
            <a:r>
              <a:rPr lang="en-US" sz="2000" smtClean="0"/>
              <a:t> po uzoru na postavke K. Stojanovića u kontekstu Termodinamike, ali sa nedovoljnom razradom</a:t>
            </a:r>
          </a:p>
          <a:p>
            <a:pPr lvl="1"/>
            <a:r>
              <a:rPr lang="en-US" sz="1600" b="1" smtClean="0"/>
              <a:t>‘Trpi’ kritiku na Elemente MF od K. Cicvarica, indirektno kritikujući K. S. (za kritiku 2. princ. TD)   </a:t>
            </a:r>
            <a:endParaRPr lang="en-US" sz="2000" b="1"/>
          </a:p>
          <a:p>
            <a:r>
              <a:rPr lang="en-US" sz="2000"/>
              <a:t>Bavljenje teorijom skupova … za </a:t>
            </a:r>
            <a:r>
              <a:rPr lang="en-US" sz="2000" smtClean="0"/>
              <a:t>potreba razrade Brojnih Spektara Pojava (1926.) </a:t>
            </a:r>
            <a:endParaRPr lang="en-US" sz="2000"/>
          </a:p>
          <a:p>
            <a:r>
              <a:rPr lang="en-US" sz="2000"/>
              <a:t>Intervalna Matematika … … kao komplement </a:t>
            </a:r>
            <a:r>
              <a:rPr lang="en-US" sz="2000" smtClean="0"/>
              <a:t>Matemtičkih Spektara </a:t>
            </a:r>
            <a:endParaRPr lang="en-US" sz="2000"/>
          </a:p>
          <a:p>
            <a:r>
              <a:rPr lang="en-US" sz="2000"/>
              <a:t>Osetljiva mesta </a:t>
            </a:r>
            <a:r>
              <a:rPr lang="en-US" sz="2000" smtClean="0"/>
              <a:t>iferencijalnih  jednačina … </a:t>
            </a:r>
            <a:r>
              <a:rPr lang="en-US" sz="2000"/>
              <a:t>kao veza sa </a:t>
            </a:r>
            <a:r>
              <a:rPr lang="en-US" sz="2000" smtClean="0"/>
              <a:t>Bifurkacijama Teorije Haosa</a:t>
            </a:r>
            <a:endParaRPr lang="en-US" sz="2000"/>
          </a:p>
          <a:p>
            <a:pPr marL="0" indent="0">
              <a:buNone/>
            </a:pPr>
            <a:endParaRPr lang="en-US" sz="1600"/>
          </a:p>
          <a:p>
            <a:endParaRPr lang="en-US" sz="2000"/>
          </a:p>
          <a:p>
            <a:endParaRPr lang="en-US" sz="2000"/>
          </a:p>
        </p:txBody>
      </p:sp>
      <p:sp>
        <p:nvSpPr>
          <p:cNvPr id="5" name="TextBox 4"/>
          <p:cNvSpPr txBox="1"/>
          <p:nvPr/>
        </p:nvSpPr>
        <p:spPr>
          <a:xfrm>
            <a:off x="217714" y="5849257"/>
            <a:ext cx="8737600" cy="923330"/>
          </a:xfrm>
          <a:prstGeom prst="rect">
            <a:avLst/>
          </a:prstGeom>
          <a:noFill/>
        </p:spPr>
        <p:txBody>
          <a:bodyPr wrap="square" rtlCol="0">
            <a:spAutoFit/>
          </a:bodyPr>
          <a:lstStyle/>
          <a:p>
            <a:r>
              <a:rPr lang="en-US" b="1" smtClean="0"/>
              <a:t>* Iz “Optike”:  Jer ako bi priroda trebalo da je jednostavna i sama sebi konzistentna, </a:t>
            </a:r>
            <a:r>
              <a:rPr lang="en-US" b="1" u="sng" smtClean="0"/>
              <a:t>uzroci        će delovati na isti način u svim fenomenima</a:t>
            </a:r>
            <a:r>
              <a:rPr lang="en-US" b="1" smtClean="0"/>
              <a:t>, tako da kretanja manjih tela zavise od nekih manjih sila, baš kao što su kretanja većih tela upravljana većom gravitacionom silom. …    </a:t>
            </a:r>
            <a:endParaRPr lang="en-US" b="1"/>
          </a:p>
        </p:txBody>
      </p:sp>
    </p:spTree>
    <p:extLst>
      <p:ext uri="{BB962C8B-B14F-4D97-AF65-F5344CB8AC3E}">
        <p14:creationId xmlns="" xmlns:p14="http://schemas.microsoft.com/office/powerpoint/2010/main" val="31397668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5400" y="246743"/>
            <a:ext cx="8902641" cy="63427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852918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5714"/>
          </a:xfrm>
        </p:spPr>
        <p:txBody>
          <a:bodyPr>
            <a:normAutofit/>
          </a:bodyPr>
          <a:lstStyle/>
          <a:p>
            <a:r>
              <a:rPr lang="en-US" sz="3600" smtClean="0">
                <a:solidFill>
                  <a:schemeClr val="bg1">
                    <a:lumMod val="75000"/>
                  </a:schemeClr>
                </a:solidFill>
              </a:rPr>
              <a:t>Motivacija i </a:t>
            </a:r>
            <a:r>
              <a:rPr lang="en-US" sz="3600" smtClean="0"/>
              <a:t>Sadržaj </a:t>
            </a:r>
            <a:endParaRPr lang="en-US" sz="3600"/>
          </a:p>
        </p:txBody>
      </p:sp>
      <p:sp>
        <p:nvSpPr>
          <p:cNvPr id="3" name="Content Placeholder 2"/>
          <p:cNvSpPr>
            <a:spLocks noGrp="1"/>
          </p:cNvSpPr>
          <p:nvPr>
            <p:ph idx="1"/>
          </p:nvPr>
        </p:nvSpPr>
        <p:spPr>
          <a:xfrm>
            <a:off x="130629" y="711200"/>
            <a:ext cx="9013371" cy="6146800"/>
          </a:xfrm>
        </p:spPr>
        <p:txBody>
          <a:bodyPr>
            <a:normAutofit fontScale="77500" lnSpcReduction="20000"/>
          </a:bodyPr>
          <a:lstStyle/>
          <a:p>
            <a:pPr marL="342900" lvl="1" indent="-342900">
              <a:buFont typeface="Arial" pitchFamily="34" charset="0"/>
              <a:buChar char="•"/>
            </a:pPr>
            <a:r>
              <a:rPr lang="en-US" sz="3200" smtClean="0">
                <a:solidFill>
                  <a:schemeClr val="bg1">
                    <a:lumMod val="75000"/>
                  </a:schemeClr>
                </a:solidFill>
              </a:rPr>
              <a:t>Motivacija: Sintetički pogled na sveukupno stvaralaštvo Mihaila Petrovića - Alasa kao celishodno dolaženju do što jedonstvnijeg ‘analoškog jezgra’, matematičke relacije u osnovi svih pojavnosti</a:t>
            </a:r>
          </a:p>
          <a:p>
            <a:pPr marL="400050" lvl="2" indent="0">
              <a:buNone/>
            </a:pPr>
            <a:r>
              <a:rPr lang="en-US" sz="2800" smtClean="0">
                <a:solidFill>
                  <a:schemeClr val="bg1">
                    <a:lumMod val="75000"/>
                  </a:schemeClr>
                </a:solidFill>
              </a:rPr>
              <a:t>- Ribolovačkog, preko muzičarskog i avnturističkog, do matematičarskog</a:t>
            </a:r>
          </a:p>
          <a:p>
            <a:pPr lvl="0"/>
            <a:r>
              <a:rPr lang="en-US">
                <a:solidFill>
                  <a:schemeClr val="bg1">
                    <a:lumMod val="75000"/>
                  </a:schemeClr>
                </a:solidFill>
              </a:rPr>
              <a:t>Sagedavanje Petrovićeve epistemolosko-filozofske pozicije, toka i perspektive razvoja mehanike i fizike, i mogući objektivni razlozi nedovršenosti Matematičke Fenomenologje i Fen. Preslikavanja </a:t>
            </a:r>
          </a:p>
          <a:p>
            <a:pPr lvl="1"/>
            <a:r>
              <a:rPr lang="en-US" smtClean="0">
                <a:solidFill>
                  <a:schemeClr val="bg1">
                    <a:lumMod val="75000"/>
                  </a:schemeClr>
                </a:solidFill>
              </a:rPr>
              <a:t>Kartezijansko </a:t>
            </a:r>
            <a:r>
              <a:rPr lang="en-US">
                <a:solidFill>
                  <a:schemeClr val="bg1">
                    <a:lumMod val="75000"/>
                  </a:schemeClr>
                </a:solidFill>
              </a:rPr>
              <a:t>uporište i dominantnost Njutnovske orbitalne mehanike  </a:t>
            </a:r>
            <a:endParaRPr lang="en-US" smtClean="0">
              <a:solidFill>
                <a:schemeClr val="bg1">
                  <a:lumMod val="75000"/>
                </a:schemeClr>
              </a:solidFill>
            </a:endParaRPr>
          </a:p>
          <a:p>
            <a:pPr lvl="0"/>
            <a:r>
              <a:rPr lang="en-US"/>
              <a:t>Postavljanje ‘hipoteze’ o razlogu neuspešnosti misije potrage za načinom mrešćenja jegulje i propuštanju prilike da se to sagleda kao metafora opšte toroidalne vrtložne strukturalnosti vasione  </a:t>
            </a:r>
          </a:p>
          <a:p>
            <a:pPr marL="457200" lvl="1" indent="0">
              <a:buNone/>
            </a:pPr>
            <a:r>
              <a:rPr lang="en-US"/>
              <a:t>- Zapletanje sajle koje je vukla specijalno konstruisanu Alasovu ‘vršu’ u toroidalni vrtlog polno zrelih jedinki, i njeno prekidanje ‘u krešendu’ …   </a:t>
            </a:r>
            <a:endParaRPr lang="en-US" smtClean="0"/>
          </a:p>
          <a:p>
            <a:pPr lvl="0"/>
            <a:r>
              <a:rPr lang="en-US" smtClean="0">
                <a:solidFill>
                  <a:schemeClr val="bg1">
                    <a:lumMod val="75000"/>
                  </a:schemeClr>
                </a:solidFill>
              </a:rPr>
              <a:t>Eterodinamika Acjukovskog i Kantorovska teorija skupova kao osnova postvljenih teza i nedostatnosti zvaničnog toka nauke  i Relevantnost Petrovićevih matematičkih ostvarenja za uvodjenje alternativne pardigme: NL-DEs, Matematički Spektri / Intervali …</a:t>
            </a:r>
          </a:p>
          <a:p>
            <a:pPr lvl="1"/>
            <a:r>
              <a:rPr lang="en-US" smtClean="0">
                <a:solidFill>
                  <a:schemeClr val="bg1">
                    <a:lumMod val="75000"/>
                  </a:schemeClr>
                </a:solidFill>
              </a:rPr>
              <a:t>Kao put ostvrenja Petrovićevih uvida u spiarlni evolucioni razvoj ‘tipova’   </a:t>
            </a:r>
            <a:endParaRPr lang="en-US">
              <a:solidFill>
                <a:schemeClr val="bg1">
                  <a:lumMod val="75000"/>
                </a:schemeClr>
              </a:solidFill>
            </a:endParaRPr>
          </a:p>
        </p:txBody>
      </p:sp>
    </p:spTree>
    <p:extLst>
      <p:ext uri="{BB962C8B-B14F-4D97-AF65-F5344CB8AC3E}">
        <p14:creationId xmlns="" xmlns:p14="http://schemas.microsoft.com/office/powerpoint/2010/main" val="16851319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600" y="275772"/>
            <a:ext cx="8824686" cy="6247864"/>
          </a:xfrm>
          <a:prstGeom prst="rect">
            <a:avLst/>
          </a:prstGeom>
          <a:noFill/>
        </p:spPr>
        <p:txBody>
          <a:bodyPr wrap="square" rtlCol="0">
            <a:spAutoFit/>
          </a:bodyPr>
          <a:lstStyle/>
          <a:p>
            <a:pPr algn="just"/>
            <a:r>
              <a:rPr lang="en-US" sz="2000" i="1" smtClean="0"/>
              <a:t>Po sećanjima MM -</a:t>
            </a:r>
            <a:r>
              <a:rPr lang="en-US" sz="2000" smtClean="0"/>
              <a:t>  Pri posmatranju te karte, ne mogah se uzdržati da ne uzviknem:</a:t>
            </a:r>
          </a:p>
          <a:p>
            <a:pPr algn="just"/>
            <a:r>
              <a:rPr lang="en-US" sz="2000" smtClean="0"/>
              <a:t>“Pa dosta, bre, majstore! Prebroditi šest puta okeanske pučine i vratiti se isto toliko puta natrag, prekoračiti četiri puta ekvator i dva puta polarni krug …”</a:t>
            </a:r>
          </a:p>
          <a:p>
            <a:pPr algn="just"/>
            <a:r>
              <a:rPr lang="en-US" sz="2000" smtClean="0"/>
              <a:t>“Nije dosta!”</a:t>
            </a:r>
          </a:p>
          <a:p>
            <a:pPr algn="just"/>
            <a:r>
              <a:rPr lang="en-US" sz="2000" smtClean="0"/>
              <a:t>“A što?”, upitah ga.</a:t>
            </a:r>
          </a:p>
          <a:p>
            <a:pPr algn="just"/>
            <a:r>
              <a:rPr lang="en-US" sz="2000" smtClean="0"/>
              <a:t>“Pa evo vidite u čemu je stvar. Kada smo 1932. godine bili na Sargaskom moru, mi se onda samo prošetasmo kao turisti besposličari.”</a:t>
            </a:r>
          </a:p>
          <a:p>
            <a:pPr algn="just"/>
            <a:r>
              <a:rPr lang="en-US" sz="2000" smtClean="0">
                <a:solidFill>
                  <a:schemeClr val="accent2"/>
                </a:solidFill>
              </a:rPr>
              <a:t>“Pa šta ste drugo mogli?”</a:t>
            </a:r>
          </a:p>
          <a:p>
            <a:pPr algn="just"/>
            <a:r>
              <a:rPr lang="en-US" sz="2000" smtClean="0">
                <a:solidFill>
                  <a:schemeClr val="accent2"/>
                </a:solidFill>
              </a:rPr>
              <a:t>“Šta? Mogli smo rešiti jedan vekovni problem!”</a:t>
            </a:r>
          </a:p>
          <a:p>
            <a:pPr algn="just"/>
            <a:r>
              <a:rPr lang="en-US" sz="2000" smtClean="0">
                <a:solidFill>
                  <a:schemeClr val="accent2"/>
                </a:solidFill>
              </a:rPr>
              <a:t>“Da nije kakva kvadrature kruga?”</a:t>
            </a:r>
          </a:p>
          <a:p>
            <a:pPr algn="just"/>
            <a:r>
              <a:rPr lang="en-US" sz="2000" smtClean="0">
                <a:solidFill>
                  <a:schemeClr val="accent2"/>
                </a:solidFill>
              </a:rPr>
              <a:t>“More nesto još zama</a:t>
            </a:r>
            <a:r>
              <a:rPr lang="en-US" sz="2000">
                <a:solidFill>
                  <a:schemeClr val="accent2"/>
                </a:solidFill>
              </a:rPr>
              <a:t>š</a:t>
            </a:r>
            <a:r>
              <a:rPr lang="en-US" sz="2000" smtClean="0">
                <a:solidFill>
                  <a:schemeClr val="accent2"/>
                </a:solidFill>
              </a:rPr>
              <a:t>nije!”</a:t>
            </a:r>
          </a:p>
          <a:p>
            <a:pPr algn="just"/>
            <a:r>
              <a:rPr lang="en-US" sz="2000" smtClean="0">
                <a:solidFill>
                  <a:schemeClr val="accent2"/>
                </a:solidFill>
              </a:rPr>
              <a:t>“Zama</a:t>
            </a:r>
            <a:r>
              <a:rPr lang="en-US" sz="2000">
                <a:solidFill>
                  <a:schemeClr val="accent2"/>
                </a:solidFill>
              </a:rPr>
              <a:t>š</a:t>
            </a:r>
            <a:r>
              <a:rPr lang="en-US" sz="2000" smtClean="0">
                <a:solidFill>
                  <a:schemeClr val="accent2"/>
                </a:solidFill>
              </a:rPr>
              <a:t>nije?”</a:t>
            </a:r>
          </a:p>
          <a:p>
            <a:pPr algn="just"/>
            <a:r>
              <a:rPr lang="en-US" sz="2000" smtClean="0">
                <a:solidFill>
                  <a:schemeClr val="accent2"/>
                </a:solidFill>
              </a:rPr>
              <a:t>“Problem jegulje”</a:t>
            </a:r>
          </a:p>
          <a:p>
            <a:pPr algn="just"/>
            <a:r>
              <a:rPr lang="en-US" sz="2000" smtClean="0"/>
              <a:t>“Čuo sam i čitao ne</a:t>
            </a:r>
            <a:r>
              <a:rPr lang="en-US" sz="2000"/>
              <a:t>š</a:t>
            </a:r>
            <a:r>
              <a:rPr lang="en-US" sz="2000" smtClean="0"/>
              <a:t>to o tom problemu, </a:t>
            </a:r>
          </a:p>
          <a:p>
            <a:pPr algn="just"/>
            <a:r>
              <a:rPr lang="en-US" sz="2000" smtClean="0"/>
              <a:t>no nisam se, neuk kao sto sam, s njim </a:t>
            </a:r>
          </a:p>
          <a:p>
            <a:pPr algn="just"/>
            <a:r>
              <a:rPr lang="en-US" sz="2000" smtClean="0"/>
              <a:t>dovoljno upoznao i shvatio ga u svoj </a:t>
            </a:r>
          </a:p>
          <a:p>
            <a:pPr algn="just"/>
            <a:r>
              <a:rPr lang="en-US" sz="2000" smtClean="0"/>
              <a:t>njegovoj veličini.”</a:t>
            </a:r>
          </a:p>
          <a:p>
            <a:pPr algn="just"/>
            <a:r>
              <a:rPr lang="en-US" sz="2000" smtClean="0">
                <a:solidFill>
                  <a:schemeClr val="accent2"/>
                </a:solidFill>
              </a:rPr>
              <a:t>“I to je kao kvadratura kruga, jedan veliki </a:t>
            </a:r>
          </a:p>
          <a:p>
            <a:pPr algn="just"/>
            <a:r>
              <a:rPr lang="en-US" sz="2000" smtClean="0">
                <a:solidFill>
                  <a:schemeClr val="accent2"/>
                </a:solidFill>
              </a:rPr>
              <a:t>Problem; već se Aristotel njime bavio”</a:t>
            </a:r>
          </a:p>
          <a:p>
            <a:pPr algn="just"/>
            <a:r>
              <a:rPr lang="en-US" sz="2000" smtClean="0">
                <a:solidFill>
                  <a:schemeClr val="accent2"/>
                </a:solidFill>
              </a:rPr>
              <a:t>“Da čujem, da čujem.”</a:t>
            </a:r>
          </a:p>
        </p:txBody>
      </p:sp>
      <p:sp>
        <p:nvSpPr>
          <p:cNvPr id="4" name="Rectangle 3"/>
          <p:cNvSpPr/>
          <p:nvPr/>
        </p:nvSpPr>
        <p:spPr>
          <a:xfrm>
            <a:off x="4542971" y="3171373"/>
            <a:ext cx="4455886" cy="35414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557486" y="3222169"/>
            <a:ext cx="4484914" cy="3416320"/>
          </a:xfrm>
          <a:prstGeom prst="rect">
            <a:avLst/>
          </a:prstGeom>
          <a:noFill/>
        </p:spPr>
        <p:txBody>
          <a:bodyPr wrap="square" rtlCol="0">
            <a:spAutoFit/>
          </a:bodyPr>
          <a:lstStyle/>
          <a:p>
            <a:r>
              <a:rPr lang="en-US" b="1" smtClean="0"/>
              <a:t>“Jegulja se odvajkada smatrala za živi stvor kome niko ne zna ni kraja ni svršetka … Niko nije nikada video u slatkoj vodi spolno zrelu jegulju, kao ni sitne tu rasplodjene …  Johanes Šmit je našao zonu mrešćenja … Dubina mora na onom okeanskom prostoru gde se ta mesta nalaze prelazi 6000 metara, ali još ni do danas nije utvrdjena dubina na kojoj se vrši bacanje ikre i razvijanje larvi iz jaja … Dospevši posle dugotrajnog putovanja do morske obale, mlade jegulje traže ulaz u kakvu slatku vodu i većinom ženke idu dalje.” </a:t>
            </a:r>
            <a:endParaRPr lang="en-US" b="1"/>
          </a:p>
        </p:txBody>
      </p:sp>
      <p:sp>
        <p:nvSpPr>
          <p:cNvPr id="6" name="Right Arrow 5"/>
          <p:cNvSpPr/>
          <p:nvPr/>
        </p:nvSpPr>
        <p:spPr>
          <a:xfrm>
            <a:off x="3222171" y="6241142"/>
            <a:ext cx="1103086" cy="13062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419083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4985757" cy="675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1315"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953095" y="0"/>
            <a:ext cx="4190905" cy="3636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1316"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079999" y="3580219"/>
            <a:ext cx="4064001" cy="31398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974060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89273" y="1756229"/>
            <a:ext cx="7262907" cy="30915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89438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3" name="Picture 1"/>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04800" y="1784310"/>
            <a:ext cx="1683658" cy="4774552"/>
          </a:xfrm>
          <a:prstGeom prst="rect">
            <a:avLst/>
          </a:prstGeom>
          <a:noFill/>
          <a:extLst>
            <a:ext uri="{909E8E84-426E-40DD-AFC4-6F175D3DCCD1}">
              <a14:hiddenFill xmlns="" xmlns:a14="http://schemas.microsoft.com/office/drawing/2010/main">
                <a:solidFill>
                  <a:srgbClr val="FFFFFF"/>
                </a:solidFill>
              </a14:hiddenFill>
            </a:ext>
          </a:extLst>
        </p:spPr>
      </p:pic>
      <p:pic>
        <p:nvPicPr>
          <p:cNvPr id="181252"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387771" y="912584"/>
            <a:ext cx="1407886" cy="2053609"/>
          </a:xfrm>
          <a:prstGeom prst="rect">
            <a:avLst/>
          </a:prstGeom>
          <a:noFill/>
          <a:extLst>
            <a:ext uri="{909E8E84-426E-40DD-AFC4-6F175D3DCCD1}">
              <a14:hiddenFill xmlns="" xmlns:a14="http://schemas.microsoft.com/office/drawing/2010/main">
                <a:solidFill>
                  <a:srgbClr val="FFFFFF"/>
                </a:solidFill>
              </a14:hiddenFill>
            </a:ext>
          </a:extLst>
        </p:spPr>
      </p:pic>
      <p:pic>
        <p:nvPicPr>
          <p:cNvPr id="181251"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454399" y="3077029"/>
            <a:ext cx="2809065" cy="340267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7"/>
          <p:cNvSpPr>
            <a:spLocks noChangeArrowheads="1"/>
          </p:cNvSpPr>
          <p:nvPr/>
        </p:nvSpPr>
        <p:spPr bwMode="auto">
          <a:xfrm>
            <a:off x="0" y="407670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6" name="Rectangle 8"/>
          <p:cNvSpPr>
            <a:spLocks noChangeArrowheads="1"/>
          </p:cNvSpPr>
          <p:nvPr/>
        </p:nvSpPr>
        <p:spPr bwMode="auto">
          <a:xfrm>
            <a:off x="0" y="592455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sp>
        <p:nvSpPr>
          <p:cNvPr id="7" name="Rectangle 9"/>
          <p:cNvSpPr>
            <a:spLocks noChangeArrowheads="1"/>
          </p:cNvSpPr>
          <p:nvPr/>
        </p:nvSpPr>
        <p:spPr bwMode="auto">
          <a:xfrm>
            <a:off x="0" y="8982075"/>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pic>
        <p:nvPicPr>
          <p:cNvPr id="13" name="Picture 12"/>
          <p:cNvPicPr/>
          <p:nvPr/>
        </p:nvPicPr>
        <p:blipFill>
          <a:blip r:embed="rId5">
            <a:extLst>
              <a:ext uri="{28A0092B-C50C-407E-A947-70E740481C1C}">
                <a14:useLocalDpi xmlns="" xmlns:a14="http://schemas.microsoft.com/office/drawing/2010/main" val="0"/>
              </a:ext>
            </a:extLst>
          </a:blip>
          <a:srcRect/>
          <a:stretch>
            <a:fillRect/>
          </a:stretch>
        </p:blipFill>
        <p:spPr bwMode="auto">
          <a:xfrm>
            <a:off x="7373256" y="3135086"/>
            <a:ext cx="1465943" cy="3322323"/>
          </a:xfrm>
          <a:prstGeom prst="rect">
            <a:avLst/>
          </a:prstGeom>
          <a:noFill/>
          <a:ln>
            <a:noFill/>
          </a:ln>
        </p:spPr>
      </p:pic>
      <p:pic>
        <p:nvPicPr>
          <p:cNvPr id="14" name="Picture 13"/>
          <p:cNvPicPr/>
          <p:nvPr/>
        </p:nvPicPr>
        <p:blipFill>
          <a:blip r:embed="rId6">
            <a:extLst>
              <a:ext uri="{28A0092B-C50C-407E-A947-70E740481C1C}">
                <a14:useLocalDpi xmlns="" xmlns:a14="http://schemas.microsoft.com/office/drawing/2010/main" val="0"/>
              </a:ext>
            </a:extLst>
          </a:blip>
          <a:srcRect/>
          <a:stretch>
            <a:fillRect/>
          </a:stretch>
        </p:blipFill>
        <p:spPr bwMode="auto">
          <a:xfrm>
            <a:off x="2795451" y="1756229"/>
            <a:ext cx="3735977" cy="845458"/>
          </a:xfrm>
          <a:prstGeom prst="rect">
            <a:avLst/>
          </a:prstGeom>
          <a:noFill/>
          <a:ln>
            <a:noFill/>
          </a:ln>
        </p:spPr>
      </p:pic>
      <p:pic>
        <p:nvPicPr>
          <p:cNvPr id="181258" name="Picture 10"/>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1389779" y="156255"/>
            <a:ext cx="5704532" cy="10194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74172" y="1117599"/>
            <a:ext cx="7076489" cy="369332"/>
          </a:xfrm>
          <a:prstGeom prst="rect">
            <a:avLst/>
          </a:prstGeom>
          <a:noFill/>
        </p:spPr>
        <p:txBody>
          <a:bodyPr wrap="none" rtlCol="0">
            <a:spAutoFit/>
          </a:bodyPr>
          <a:lstStyle/>
          <a:p>
            <a:r>
              <a:rPr lang="en-US">
                <a:hlinkClick r:id="rId8"/>
              </a:rPr>
              <a:t>http://</a:t>
            </a:r>
            <a:r>
              <a:rPr lang="en-US" smtClean="0">
                <a:hlinkClick r:id="rId8"/>
              </a:rPr>
              <a:t>www.mi.sanu.ac.rs/novi_sajt/research/conferences/mpa/mpa.php</a:t>
            </a:r>
            <a:r>
              <a:rPr lang="en-US" smtClean="0"/>
              <a:t> </a:t>
            </a:r>
            <a:endParaRPr lang="en-US"/>
          </a:p>
        </p:txBody>
      </p:sp>
    </p:spTree>
    <p:extLst>
      <p:ext uri="{BB962C8B-B14F-4D97-AF65-F5344CB8AC3E}">
        <p14:creationId xmlns="" xmlns:p14="http://schemas.microsoft.com/office/powerpoint/2010/main" val="11944691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 xmlns:a14="http://schemas.microsoft.com/office/drawing/2010/main" val="0"/>
              </a:ext>
            </a:extLst>
          </a:blip>
          <a:srcRect/>
          <a:stretch>
            <a:fillRect/>
          </a:stretch>
        </p:blipFill>
        <p:spPr bwMode="auto">
          <a:xfrm>
            <a:off x="406400" y="174170"/>
            <a:ext cx="8360229" cy="6487887"/>
          </a:xfrm>
          <a:prstGeom prst="rect">
            <a:avLst/>
          </a:prstGeom>
          <a:noFill/>
          <a:ln>
            <a:noFill/>
          </a:ln>
        </p:spPr>
      </p:pic>
    </p:spTree>
    <p:extLst>
      <p:ext uri="{BB962C8B-B14F-4D97-AF65-F5344CB8AC3E}">
        <p14:creationId xmlns="" xmlns:p14="http://schemas.microsoft.com/office/powerpoint/2010/main" val="1203665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7"/>
            <a:ext cx="9144000" cy="2033134"/>
          </a:xfrm>
        </p:spPr>
        <p:txBody>
          <a:bodyPr>
            <a:normAutofit/>
          </a:bodyPr>
          <a:lstStyle/>
          <a:p>
            <a:r>
              <a:rPr lang="en-US" sz="2000" b="1" smtClean="0"/>
              <a:t>Francusko-Nemačka Arte-TV </a:t>
            </a:r>
            <a:r>
              <a:rPr lang="en-US" sz="2000" b="1"/>
              <a:t>emisija od 2. januara </a:t>
            </a:r>
            <a:r>
              <a:rPr lang="en-US" sz="2000" b="1" smtClean="0"/>
              <a:t>2015: “Tajna Jegulje” </a:t>
            </a:r>
            <a:r>
              <a:rPr lang="en-US" sz="2000" b="1"/>
              <a:t/>
            </a:r>
            <a:br>
              <a:rPr lang="en-US" sz="2000" b="1"/>
            </a:br>
            <a:r>
              <a:rPr lang="en-US" sz="2000" b="1" smtClean="0"/>
              <a:t/>
            </a:r>
            <a:br>
              <a:rPr lang="en-US" sz="2000" b="1" smtClean="0"/>
            </a:br>
            <a:r>
              <a:rPr lang="en-US" sz="2000" b="1" smtClean="0">
                <a:hlinkClick r:id="rId2"/>
              </a:rPr>
              <a:t>https</a:t>
            </a:r>
            <a:r>
              <a:rPr lang="en-US" sz="2000" b="1">
                <a:hlinkClick r:id="rId2"/>
              </a:rPr>
              <a:t>://</a:t>
            </a:r>
            <a:r>
              <a:rPr lang="en-US" sz="2000" b="1" smtClean="0">
                <a:hlinkClick r:id="rId2"/>
              </a:rPr>
              <a:t>www.youtube.com/watch?v=wmhzuAbzif4</a:t>
            </a:r>
            <a:r>
              <a:rPr lang="en-US" sz="2000" b="1"/>
              <a:t>  (</a:t>
            </a:r>
            <a:r>
              <a:rPr lang="en-US" sz="2000" b="1" smtClean="0"/>
              <a:t>nema</a:t>
            </a:r>
            <a:r>
              <a:rPr lang="en-US" sz="2000" b="1"/>
              <a:t>č</a:t>
            </a:r>
            <a:r>
              <a:rPr lang="en-US" sz="2000" b="1" smtClean="0"/>
              <a:t>ki</a:t>
            </a:r>
            <a:r>
              <a:rPr lang="en-US" sz="2000" b="1"/>
              <a:t>)</a:t>
            </a:r>
            <a:br>
              <a:rPr lang="en-US" sz="2000" b="1"/>
            </a:br>
            <a:r>
              <a:rPr lang="en-US" sz="2000" b="1">
                <a:hlinkClick r:id="rId3"/>
              </a:rPr>
              <a:t>https://</a:t>
            </a:r>
            <a:r>
              <a:rPr lang="en-US" sz="2000" b="1" smtClean="0">
                <a:hlinkClick r:id="rId3"/>
              </a:rPr>
              <a:t>www.youtube.com/watch?v=T2I94eIGoOA</a:t>
            </a:r>
            <a:r>
              <a:rPr lang="en-US" sz="2000" b="1"/>
              <a:t> (francuski)</a:t>
            </a:r>
            <a:br>
              <a:rPr lang="en-US" sz="2000" b="1"/>
            </a:br>
            <a:r>
              <a:rPr lang="en-US" sz="2000" b="1">
                <a:hlinkClick r:id="rId4"/>
              </a:rPr>
              <a:t>https://</a:t>
            </a:r>
            <a:r>
              <a:rPr lang="en-US" sz="2000" b="1" smtClean="0">
                <a:hlinkClick r:id="rId4"/>
              </a:rPr>
              <a:t>www.youtube.com/watch?v=xSvrbOjcJhI</a:t>
            </a:r>
            <a:r>
              <a:rPr lang="en-US" sz="2000" b="1" smtClean="0"/>
              <a:t> (engleski, oko duplo duzi)</a:t>
            </a:r>
            <a:r>
              <a:rPr lang="en-US" sz="2000" b="1"/>
              <a:t/>
            </a:r>
            <a:br>
              <a:rPr lang="en-US" sz="2000" b="1"/>
            </a:br>
            <a:r>
              <a:rPr lang="en-US" sz="2000" b="1" smtClean="0"/>
              <a:t>U sve tri verzije filma Prof. Dr. Katsumi Tsukamoto govori na engleskom  </a:t>
            </a:r>
            <a:endParaRPr lang="en-US" sz="2000" b="1"/>
          </a:p>
        </p:txBody>
      </p:sp>
      <p:sp>
        <p:nvSpPr>
          <p:cNvPr id="3" name="TextBox 2"/>
          <p:cNvSpPr txBox="1"/>
          <p:nvPr/>
        </p:nvSpPr>
        <p:spPr>
          <a:xfrm>
            <a:off x="0" y="2583543"/>
            <a:ext cx="9144000" cy="4093428"/>
          </a:xfrm>
          <a:prstGeom prst="rect">
            <a:avLst/>
          </a:prstGeom>
          <a:noFill/>
        </p:spPr>
        <p:txBody>
          <a:bodyPr wrap="square" rtlCol="0">
            <a:spAutoFit/>
          </a:bodyPr>
          <a:lstStyle/>
          <a:p>
            <a:r>
              <a:rPr lang="en-US" sz="2000" b="1"/>
              <a:t>K</a:t>
            </a:r>
            <a:r>
              <a:rPr lang="en-US" sz="2000" b="1" smtClean="0"/>
              <a:t>ao sa najpoznatijim svetskim stručnjakom za jegulje, razgovara se od oko14:30/22. min. do negde 18./25:30 min. (uz povremene komentare intervjuera), a u završnom delu razgovora – od 17:00/20:30, u vezi sa samim načinom mrešćenja jegulje kaže: </a:t>
            </a:r>
          </a:p>
          <a:p>
            <a:endParaRPr lang="en-US" sz="2000" b="1" smtClean="0"/>
          </a:p>
          <a:p>
            <a:r>
              <a:rPr lang="en-US" sz="2000" b="1" smtClean="0"/>
              <a:t>“Naš krajnji cilj je posmatranje skupine jegulja – jedne dramatične ceremonije pri mladom mesecu na zapadnom Mariana ‘rovu’ (West Mariana Trench, u zapadnom Pacifiku, severozapadno od Guam-a, ali dostići taj cilj nije jednostavno.  Jegulje su misteriozne životinje, potpuno nepoznate – nauka skoro uopste nista ne zna o njima. </a:t>
            </a:r>
          </a:p>
          <a:p>
            <a:endParaRPr lang="en-US" sz="2000" b="1" smtClean="0"/>
          </a:p>
          <a:p>
            <a:r>
              <a:rPr lang="en-US" sz="2000" b="1" smtClean="0"/>
              <a:t>… Ovo je tek moja pretpostavka/nagadjanje, ali možda dolaze i  okupljaju se hiljade ili desetine hiljada polno (sa)zrelih jedinki i formiraju jata/spletove u obliku jedne kugle ili lopte u okeanu; pri tome se one nalaze nekih 200m ispod površne okeana, i onda se spontno, (od/na)jednom (pocinju da) mreste: ikra i mleč u tamnom okeanu”</a:t>
            </a:r>
            <a:endParaRPr lang="en-US" sz="2000" b="1"/>
          </a:p>
        </p:txBody>
      </p:sp>
    </p:spTree>
    <p:extLst>
      <p:ext uri="{BB962C8B-B14F-4D97-AF65-F5344CB8AC3E}">
        <p14:creationId xmlns="" xmlns:p14="http://schemas.microsoft.com/office/powerpoint/2010/main" val="37093423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88007" y="127000"/>
            <a:ext cx="4921022" cy="30661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257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96113" y="109310"/>
            <a:ext cx="3809547" cy="30548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2580"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005942" y="3352799"/>
            <a:ext cx="4986511" cy="325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2581" name="Picture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85965" y="3352801"/>
            <a:ext cx="3690444" cy="325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441371" y="3410857"/>
            <a:ext cx="4194629" cy="1200329"/>
          </a:xfrm>
          <a:prstGeom prst="rect">
            <a:avLst/>
          </a:prstGeom>
          <a:noFill/>
        </p:spPr>
        <p:txBody>
          <a:bodyPr wrap="square" rtlCol="0">
            <a:spAutoFit/>
          </a:bodyPr>
          <a:lstStyle/>
          <a:p>
            <a:r>
              <a:rPr lang="en-US" smtClean="0">
                <a:solidFill>
                  <a:schemeClr val="accent1">
                    <a:lumMod val="20000"/>
                    <a:lumOff val="80000"/>
                  </a:schemeClr>
                </a:solidFill>
              </a:rPr>
              <a:t>Da li je ovo jedini do sada uočeni primerak jegulje posle mrešćenja – “‘igla’ u plastu” sena, otpala od ‘klupka’ koje je kao “igla”  u nepreglednim ‘stogovima’ okeana ?!?</a:t>
            </a:r>
            <a:endParaRPr lang="en-US">
              <a:solidFill>
                <a:schemeClr val="accent1">
                  <a:lumMod val="20000"/>
                  <a:lumOff val="80000"/>
                </a:schemeClr>
              </a:solidFill>
            </a:endParaRPr>
          </a:p>
        </p:txBody>
      </p:sp>
    </p:spTree>
    <p:extLst>
      <p:ext uri="{BB962C8B-B14F-4D97-AF65-F5344CB8AC3E}">
        <p14:creationId xmlns="" xmlns:p14="http://schemas.microsoft.com/office/powerpoint/2010/main" val="3830747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2171" y="462942"/>
            <a:ext cx="4132523" cy="31511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933042" y="3904343"/>
            <a:ext cx="3543301" cy="22497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127495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17235" y="645721"/>
            <a:ext cx="2929050" cy="28957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950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602513" y="483864"/>
            <a:ext cx="3018971" cy="2985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46286" y="449943"/>
            <a:ext cx="1524000" cy="1015663"/>
          </a:xfrm>
          <a:prstGeom prst="rect">
            <a:avLst/>
          </a:prstGeom>
          <a:noFill/>
        </p:spPr>
        <p:txBody>
          <a:bodyPr wrap="square" rtlCol="0">
            <a:spAutoFit/>
          </a:bodyPr>
          <a:lstStyle/>
          <a:p>
            <a:r>
              <a:rPr lang="en-US" sz="2000" b="1" smtClean="0"/>
              <a:t>Odnosno</a:t>
            </a:r>
          </a:p>
          <a:p>
            <a:r>
              <a:rPr lang="en-US" sz="2000" b="1" smtClean="0"/>
              <a:t>Invertovano</a:t>
            </a:r>
            <a:endParaRPr lang="en-US" sz="2000" b="1"/>
          </a:p>
          <a:p>
            <a:r>
              <a:rPr lang="en-US" sz="2000" b="1"/>
              <a:t>p</a:t>
            </a:r>
            <a:r>
              <a:rPr lang="en-US" sz="2000" b="1" smtClean="0"/>
              <a:t>o kontrastu </a:t>
            </a:r>
          </a:p>
        </p:txBody>
      </p:sp>
      <p:sp>
        <p:nvSpPr>
          <p:cNvPr id="6" name="TextBox 5"/>
          <p:cNvSpPr txBox="1"/>
          <p:nvPr/>
        </p:nvSpPr>
        <p:spPr>
          <a:xfrm>
            <a:off x="152400" y="152400"/>
            <a:ext cx="1524000" cy="677108"/>
          </a:xfrm>
          <a:prstGeom prst="rect">
            <a:avLst/>
          </a:prstGeom>
          <a:noFill/>
        </p:spPr>
        <p:txBody>
          <a:bodyPr wrap="square" rtlCol="0">
            <a:spAutoFit/>
          </a:bodyPr>
          <a:lstStyle/>
          <a:p>
            <a:endParaRPr lang="en-US"/>
          </a:p>
          <a:p>
            <a:r>
              <a:rPr lang="en-US" sz="2000" b="1" smtClean="0"/>
              <a:t>Ili pre ovako </a:t>
            </a:r>
          </a:p>
        </p:txBody>
      </p:sp>
      <p:cxnSp>
        <p:nvCxnSpPr>
          <p:cNvPr id="9" name="Straight Arrow Connector 8"/>
          <p:cNvCxnSpPr/>
          <p:nvPr/>
        </p:nvCxnSpPr>
        <p:spPr>
          <a:xfrm>
            <a:off x="508000" y="943429"/>
            <a:ext cx="79828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172858" y="1821544"/>
            <a:ext cx="79828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149508"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609770" y="3628570"/>
            <a:ext cx="3040743" cy="29731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9509" name="Picture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510971" y="3693245"/>
            <a:ext cx="2917373" cy="29340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Bent-Up Arrow 10"/>
          <p:cNvSpPr/>
          <p:nvPr/>
        </p:nvSpPr>
        <p:spPr>
          <a:xfrm rot="5400000" flipV="1">
            <a:off x="4925630" y="3025030"/>
            <a:ext cx="704019" cy="44497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0" y="3889830"/>
            <a:ext cx="2960914" cy="677108"/>
          </a:xfrm>
          <a:prstGeom prst="rect">
            <a:avLst/>
          </a:prstGeom>
          <a:noFill/>
        </p:spPr>
        <p:txBody>
          <a:bodyPr wrap="square" rtlCol="0">
            <a:spAutoFit/>
          </a:bodyPr>
          <a:lstStyle/>
          <a:p>
            <a:endParaRPr lang="en-US"/>
          </a:p>
          <a:p>
            <a:r>
              <a:rPr lang="en-US" sz="2000" b="1"/>
              <a:t>S</a:t>
            </a:r>
            <a:r>
              <a:rPr lang="en-US" sz="2000" b="1" smtClean="0"/>
              <a:t>vakako – 3D-forma !</a:t>
            </a:r>
          </a:p>
        </p:txBody>
      </p:sp>
      <p:sp>
        <p:nvSpPr>
          <p:cNvPr id="19" name="Bent-Up Arrow 18"/>
          <p:cNvSpPr/>
          <p:nvPr/>
        </p:nvSpPr>
        <p:spPr>
          <a:xfrm flipH="1" flipV="1">
            <a:off x="2160659" y="3496745"/>
            <a:ext cx="704019" cy="44497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9510" name="Picture 6"/>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rot="1255397">
            <a:off x="319315" y="4775200"/>
            <a:ext cx="1723310" cy="16440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335180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831772" y="983566"/>
            <a:ext cx="4702628" cy="5758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8483"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rot="16200000">
            <a:off x="-893145" y="2769414"/>
            <a:ext cx="5792238" cy="19739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1069" y="177421"/>
            <a:ext cx="8822302" cy="707886"/>
          </a:xfrm>
          <a:prstGeom prst="rect">
            <a:avLst/>
          </a:prstGeom>
          <a:noFill/>
        </p:spPr>
        <p:txBody>
          <a:bodyPr wrap="square" rtlCol="0">
            <a:spAutoFit/>
          </a:bodyPr>
          <a:lstStyle/>
          <a:p>
            <a:r>
              <a:rPr lang="en-US" sz="2000" smtClean="0"/>
              <a:t>“Observation </a:t>
            </a:r>
            <a:r>
              <a:rPr lang="en-US" sz="2000"/>
              <a:t>of Dirac Monopoles in a Synthetic Magnetic </a:t>
            </a:r>
            <a:r>
              <a:rPr lang="en-US" sz="2000" smtClean="0"/>
              <a:t>Field”, </a:t>
            </a:r>
            <a:r>
              <a:rPr lang="en-US" sz="2000"/>
              <a:t>Nature 505, 657 (2014);  raspodela gustina u naznačenim poprečnim presecima </a:t>
            </a:r>
            <a:r>
              <a:rPr lang="en-US" sz="2000" smtClean="0"/>
              <a:t>(simulacija sa </a:t>
            </a:r>
            <a:r>
              <a:rPr lang="en-US" sz="2000" smtClean="0">
                <a:solidFill>
                  <a:schemeClr val="accent6">
                    <a:lumMod val="50000"/>
                  </a:schemeClr>
                </a:solidFill>
              </a:rPr>
              <a:t>…</a:t>
            </a:r>
            <a:r>
              <a:rPr lang="en-US" sz="2000" smtClean="0"/>
              <a:t> i </a:t>
            </a:r>
            <a:r>
              <a:rPr lang="en-US" sz="2000" smtClean="0">
                <a:solidFill>
                  <a:schemeClr val="accent6">
                    <a:lumMod val="75000"/>
                  </a:schemeClr>
                </a:solidFill>
              </a:rPr>
              <a:t>---</a:t>
            </a:r>
            <a:r>
              <a:rPr lang="en-US" sz="2000" smtClean="0"/>
              <a:t>)</a:t>
            </a:r>
            <a:endParaRPr lang="en-US" sz="2000"/>
          </a:p>
        </p:txBody>
      </p:sp>
    </p:spTree>
    <p:extLst>
      <p:ext uri="{BB962C8B-B14F-4D97-AF65-F5344CB8AC3E}">
        <p14:creationId xmlns="" xmlns:p14="http://schemas.microsoft.com/office/powerpoint/2010/main" val="4284352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BACDFE-154D-49BC-A8A5-5B7797E7C7F5}" type="slidenum">
              <a:rPr lang="en-US" smtClean="0"/>
              <a:pPr/>
              <a:t>46</a:t>
            </a:fld>
            <a:endParaRPr lang="en-US"/>
          </a:p>
        </p:txBody>
      </p:sp>
      <p:sp>
        <p:nvSpPr>
          <p:cNvPr id="5" name="Rectangle 4"/>
          <p:cNvSpPr/>
          <p:nvPr/>
        </p:nvSpPr>
        <p:spPr>
          <a:xfrm>
            <a:off x="537029" y="5123543"/>
            <a:ext cx="8229600" cy="537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785257" y="1335314"/>
            <a:ext cx="5558972" cy="4818742"/>
            <a:chOff x="1857602" y="39954"/>
            <a:chExt cx="5972855" cy="5553263"/>
          </a:xfrm>
        </p:grpSpPr>
        <p:sp>
          <p:nvSpPr>
            <p:cNvPr id="3" name="Rectangle 2"/>
            <p:cNvSpPr/>
            <p:nvPr/>
          </p:nvSpPr>
          <p:spPr>
            <a:xfrm>
              <a:off x="3352800" y="2249714"/>
              <a:ext cx="420914" cy="362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352800" y="4383314"/>
              <a:ext cx="348343" cy="464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857602" y="39954"/>
              <a:ext cx="5733369" cy="5553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13833" y="615956"/>
              <a:ext cx="632950" cy="375821"/>
            </a:xfrm>
            <a:prstGeom prst="rect">
              <a:avLst/>
            </a:prstGeom>
            <a:noFill/>
          </p:spPr>
          <p:txBody>
            <a:bodyPr wrap="square" rtlCol="0">
              <a:spAutoFit/>
            </a:bodyPr>
            <a:lstStyle/>
            <a:p>
              <a:r>
                <a:rPr lang="en-US" b="1" smtClean="0"/>
                <a:t>  a)</a:t>
              </a:r>
              <a:endParaRPr lang="en-US" b="1"/>
            </a:p>
          </p:txBody>
        </p:sp>
        <p:sp>
          <p:nvSpPr>
            <p:cNvPr id="9" name="TextBox 8"/>
            <p:cNvSpPr txBox="1"/>
            <p:nvPr/>
          </p:nvSpPr>
          <p:spPr>
            <a:xfrm>
              <a:off x="4071258" y="2227943"/>
              <a:ext cx="493485" cy="369332"/>
            </a:xfrm>
            <a:prstGeom prst="rect">
              <a:avLst/>
            </a:prstGeom>
            <a:noFill/>
          </p:spPr>
          <p:txBody>
            <a:bodyPr wrap="square" rtlCol="0">
              <a:spAutoFit/>
            </a:bodyPr>
            <a:lstStyle/>
            <a:p>
              <a:r>
                <a:rPr lang="en-US" b="1"/>
                <a:t>b</a:t>
              </a:r>
              <a:r>
                <a:rPr lang="en-US" b="1" smtClean="0"/>
                <a:t>)</a:t>
              </a:r>
              <a:endParaRPr lang="en-US" b="1"/>
            </a:p>
          </p:txBody>
        </p:sp>
        <p:sp>
          <p:nvSpPr>
            <p:cNvPr id="8" name="Rectangle 7"/>
            <p:cNvSpPr/>
            <p:nvPr/>
          </p:nvSpPr>
          <p:spPr>
            <a:xfrm>
              <a:off x="4296229" y="914400"/>
              <a:ext cx="580571" cy="595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180114" y="2206171"/>
              <a:ext cx="406400" cy="377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73257" y="2307771"/>
              <a:ext cx="188686" cy="319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238171" y="3410857"/>
              <a:ext cx="203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402286" y="3439886"/>
              <a:ext cx="217714" cy="333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071257" y="3447144"/>
              <a:ext cx="493485" cy="353272"/>
            </a:xfrm>
            <a:prstGeom prst="rect">
              <a:avLst/>
            </a:prstGeom>
            <a:noFill/>
          </p:spPr>
          <p:txBody>
            <a:bodyPr wrap="square" rtlCol="0">
              <a:spAutoFit/>
            </a:bodyPr>
            <a:lstStyle/>
            <a:p>
              <a:r>
                <a:rPr lang="en-US" b="1"/>
                <a:t>d</a:t>
              </a:r>
              <a:r>
                <a:rPr lang="en-US" b="1" smtClean="0"/>
                <a:t>)</a:t>
              </a:r>
              <a:endParaRPr lang="en-US" b="1"/>
            </a:p>
          </p:txBody>
        </p:sp>
        <p:sp>
          <p:nvSpPr>
            <p:cNvPr id="17" name="TextBox 16"/>
            <p:cNvSpPr txBox="1"/>
            <p:nvPr/>
          </p:nvSpPr>
          <p:spPr>
            <a:xfrm>
              <a:off x="4064001" y="2090058"/>
              <a:ext cx="493485" cy="369332"/>
            </a:xfrm>
            <a:prstGeom prst="rect">
              <a:avLst/>
            </a:prstGeom>
            <a:noFill/>
          </p:spPr>
          <p:txBody>
            <a:bodyPr wrap="square" rtlCol="0">
              <a:spAutoFit/>
            </a:bodyPr>
            <a:lstStyle/>
            <a:p>
              <a:r>
                <a:rPr lang="en-US" b="1" smtClean="0"/>
                <a:t>b)</a:t>
              </a:r>
              <a:endParaRPr lang="en-US" b="1"/>
            </a:p>
          </p:txBody>
        </p:sp>
        <p:sp>
          <p:nvSpPr>
            <p:cNvPr id="18" name="TextBox 17"/>
            <p:cNvSpPr txBox="1"/>
            <p:nvPr/>
          </p:nvSpPr>
          <p:spPr>
            <a:xfrm>
              <a:off x="7336972" y="3360059"/>
              <a:ext cx="493485" cy="369332"/>
            </a:xfrm>
            <a:prstGeom prst="rect">
              <a:avLst/>
            </a:prstGeom>
            <a:noFill/>
          </p:spPr>
          <p:txBody>
            <a:bodyPr wrap="square" rtlCol="0">
              <a:spAutoFit/>
            </a:bodyPr>
            <a:lstStyle/>
            <a:p>
              <a:r>
                <a:rPr lang="en-US" b="1" smtClean="0"/>
                <a:t>e)</a:t>
              </a:r>
              <a:endParaRPr lang="en-US" b="1"/>
            </a:p>
          </p:txBody>
        </p:sp>
        <p:sp>
          <p:nvSpPr>
            <p:cNvPr id="19" name="TextBox 18"/>
            <p:cNvSpPr txBox="1"/>
            <p:nvPr/>
          </p:nvSpPr>
          <p:spPr>
            <a:xfrm>
              <a:off x="7329715" y="2307772"/>
              <a:ext cx="493485" cy="353272"/>
            </a:xfrm>
            <a:prstGeom prst="rect">
              <a:avLst/>
            </a:prstGeom>
            <a:noFill/>
          </p:spPr>
          <p:txBody>
            <a:bodyPr wrap="square" rtlCol="0">
              <a:spAutoFit/>
            </a:bodyPr>
            <a:lstStyle/>
            <a:p>
              <a:r>
                <a:rPr lang="en-US" b="1"/>
                <a:t>c</a:t>
              </a:r>
              <a:r>
                <a:rPr lang="en-US" b="1" smtClean="0"/>
                <a:t>)</a:t>
              </a:r>
              <a:endParaRPr lang="en-US" b="1"/>
            </a:p>
          </p:txBody>
        </p:sp>
      </p:grpSp>
      <p:sp>
        <p:nvSpPr>
          <p:cNvPr id="20" name="Rectangle 19"/>
          <p:cNvSpPr/>
          <p:nvPr/>
        </p:nvSpPr>
        <p:spPr>
          <a:xfrm>
            <a:off x="1015999" y="5384800"/>
            <a:ext cx="7271657" cy="8853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64457" y="5412156"/>
            <a:ext cx="8374743" cy="923330"/>
          </a:xfrm>
          <a:prstGeom prst="rect">
            <a:avLst/>
          </a:prstGeom>
          <a:noFill/>
        </p:spPr>
        <p:txBody>
          <a:bodyPr wrap="square" rtlCol="0">
            <a:spAutoFit/>
          </a:bodyPr>
          <a:lstStyle/>
          <a:p>
            <a:r>
              <a:rPr lang="en-US" b="1" smtClean="0"/>
              <a:t>Eterodinami</a:t>
            </a:r>
            <a:r>
              <a:rPr lang="en-US" b="1"/>
              <a:t>čka struktura protona:  a) – </a:t>
            </a:r>
            <a:r>
              <a:rPr lang="en-US" b="1" smtClean="0"/>
              <a:t>poprečni </a:t>
            </a:r>
            <a:r>
              <a:rPr lang="en-US" b="1"/>
              <a:t>preseci; b) - raspodela gustine;  </a:t>
            </a:r>
            <a:endParaRPr lang="en-US" b="1" smtClean="0"/>
          </a:p>
          <a:p>
            <a:r>
              <a:rPr lang="en-US" b="1" smtClean="0"/>
              <a:t>c</a:t>
            </a:r>
            <a:r>
              <a:rPr lang="en-US" b="1"/>
              <a:t>) - raspodela temperature; d) – raspodela brzina (vertikalnog, to jest meridijalnog) tangencialnog  toka, i e) - raspodela brzina </a:t>
            </a:r>
            <a:r>
              <a:rPr lang="en-US" b="1" smtClean="0"/>
              <a:t>horizontalnog, tj. ekvatorijalnog toka</a:t>
            </a:r>
          </a:p>
        </p:txBody>
      </p:sp>
      <p:sp>
        <p:nvSpPr>
          <p:cNvPr id="15" name="TextBox 14"/>
          <p:cNvSpPr txBox="1"/>
          <p:nvPr/>
        </p:nvSpPr>
        <p:spPr>
          <a:xfrm>
            <a:off x="0" y="130629"/>
            <a:ext cx="8897257" cy="1200329"/>
          </a:xfrm>
          <a:prstGeom prst="rect">
            <a:avLst/>
          </a:prstGeom>
          <a:noFill/>
        </p:spPr>
        <p:txBody>
          <a:bodyPr wrap="square" rtlCol="0">
            <a:spAutoFit/>
          </a:bodyPr>
          <a:lstStyle/>
          <a:p>
            <a:r>
              <a:rPr lang="en-US" sz="2400" smtClean="0"/>
              <a:t>Iz knjige “Obšta Eterodinamika” V.A. Acjukovskog (original na ruskom; moj prevod na engleski nekih poglavlja, kao i elektronska verzija knjige</a:t>
            </a:r>
          </a:p>
          <a:p>
            <a:r>
              <a:rPr lang="en-US" sz="2400"/>
              <a:t> </a:t>
            </a:r>
            <a:r>
              <a:rPr lang="en-US" sz="2400" smtClean="0"/>
              <a:t>   </a:t>
            </a:r>
            <a:r>
              <a:rPr lang="en-US" smtClean="0">
                <a:hlinkClick r:id="rId3"/>
              </a:rPr>
              <a:t>https</a:t>
            </a:r>
            <a:r>
              <a:rPr lang="en-US">
                <a:hlinkClick r:id="rId3"/>
              </a:rPr>
              <a:t>://</a:t>
            </a:r>
            <a:r>
              <a:rPr lang="en-US" smtClean="0">
                <a:hlinkClick r:id="rId3"/>
              </a:rPr>
              <a:t>www.dropbox.com/sh/dlxph8pzxee40bw/AABAjJd4vp2mdv85sCAj3Wupa?dl=0</a:t>
            </a:r>
            <a:r>
              <a:rPr lang="en-US" smtClean="0"/>
              <a:t> </a:t>
            </a:r>
            <a:endParaRPr lang="en-US"/>
          </a:p>
        </p:txBody>
      </p:sp>
    </p:spTree>
    <p:extLst>
      <p:ext uri="{BB962C8B-B14F-4D97-AF65-F5344CB8AC3E}">
        <p14:creationId xmlns="" xmlns:p14="http://schemas.microsoft.com/office/powerpoint/2010/main" val="15145789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67657" y="362858"/>
            <a:ext cx="3748920" cy="27536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1796"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56210" y="3497943"/>
            <a:ext cx="4615089" cy="29028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210629" y="418195"/>
            <a:ext cx="3512457" cy="24946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079999" y="3483429"/>
            <a:ext cx="3870571" cy="29173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253437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057399" y="883331"/>
            <a:ext cx="5029200" cy="4162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814287" y="5297714"/>
            <a:ext cx="5428342" cy="400110"/>
          </a:xfrm>
          <a:prstGeom prst="rect">
            <a:avLst/>
          </a:prstGeom>
        </p:spPr>
        <p:txBody>
          <a:bodyPr wrap="square">
            <a:spAutoFit/>
          </a:bodyPr>
          <a:lstStyle/>
          <a:p>
            <a:r>
              <a:rPr lang="en-US" sz="2000">
                <a:hlinkClick r:id="rId3"/>
              </a:rPr>
              <a:t>https://</a:t>
            </a:r>
            <a:r>
              <a:rPr lang="en-US" sz="2000" smtClean="0">
                <a:hlinkClick r:id="rId3"/>
              </a:rPr>
              <a:t>www.youtube.com/watch?v=6PndwgJuF3g</a:t>
            </a:r>
            <a:r>
              <a:rPr lang="en-US" sz="2000" smtClean="0"/>
              <a:t> </a:t>
            </a:r>
            <a:endParaRPr lang="en-US" sz="2000"/>
          </a:p>
        </p:txBody>
      </p:sp>
    </p:spTree>
    <p:extLst>
      <p:ext uri="{BB962C8B-B14F-4D97-AF65-F5344CB8AC3E}">
        <p14:creationId xmlns="" xmlns:p14="http://schemas.microsoft.com/office/powerpoint/2010/main" val="31644115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117601"/>
            <a:ext cx="9027887" cy="3178628"/>
          </a:xfrm>
          <a:prstGeom prst="rect">
            <a:avLst/>
          </a:prstGeom>
          <a:noFill/>
          <a:ln>
            <a:noFill/>
          </a:ln>
        </p:spPr>
      </p:pic>
    </p:spTree>
    <p:extLst>
      <p:ext uri="{BB962C8B-B14F-4D97-AF65-F5344CB8AC3E}">
        <p14:creationId xmlns="" xmlns:p14="http://schemas.microsoft.com/office/powerpoint/2010/main" val="19153967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 xmlns:a14="http://schemas.microsoft.com/office/drawing/2010/main" val="0"/>
              </a:ext>
            </a:extLst>
          </a:blip>
          <a:srcRect/>
          <a:stretch>
            <a:fillRect/>
          </a:stretch>
        </p:blipFill>
        <p:spPr bwMode="auto">
          <a:xfrm>
            <a:off x="914399" y="1393372"/>
            <a:ext cx="3628571" cy="4470400"/>
          </a:xfrm>
          <a:prstGeom prst="rect">
            <a:avLst/>
          </a:prstGeom>
          <a:noFill/>
          <a:ln>
            <a:noFill/>
          </a:ln>
        </p:spPr>
      </p:pic>
      <p:pic>
        <p:nvPicPr>
          <p:cNvPr id="5" name="Picture 4"/>
          <p:cNvPicPr/>
          <p:nvPr/>
        </p:nvPicPr>
        <p:blipFill>
          <a:blip r:embed="rId3">
            <a:extLst>
              <a:ext uri="{28A0092B-C50C-407E-A947-70E740481C1C}">
                <a14:useLocalDpi xmlns="" xmlns:a14="http://schemas.microsoft.com/office/drawing/2010/main" val="0"/>
              </a:ext>
            </a:extLst>
          </a:blip>
          <a:srcRect/>
          <a:stretch>
            <a:fillRect/>
          </a:stretch>
        </p:blipFill>
        <p:spPr bwMode="auto">
          <a:xfrm>
            <a:off x="5283200" y="1407885"/>
            <a:ext cx="2917372" cy="4397829"/>
          </a:xfrm>
          <a:prstGeom prst="rect">
            <a:avLst/>
          </a:prstGeom>
          <a:noFill/>
          <a:ln>
            <a:noFill/>
          </a:ln>
        </p:spPr>
      </p:pic>
      <p:sp>
        <p:nvSpPr>
          <p:cNvPr id="6" name="TextBox 5"/>
          <p:cNvSpPr txBox="1"/>
          <p:nvPr/>
        </p:nvSpPr>
        <p:spPr>
          <a:xfrm>
            <a:off x="3396343" y="449943"/>
            <a:ext cx="3759200" cy="584775"/>
          </a:xfrm>
          <a:prstGeom prst="rect">
            <a:avLst/>
          </a:prstGeom>
          <a:noFill/>
        </p:spPr>
        <p:txBody>
          <a:bodyPr wrap="square" rtlCol="0">
            <a:spAutoFit/>
          </a:bodyPr>
          <a:lstStyle/>
          <a:p>
            <a:r>
              <a:rPr lang="en-US" sz="3200" smtClean="0"/>
              <a:t>Jedan Kuriozitet</a:t>
            </a:r>
            <a:endParaRPr lang="en-US" sz="3200"/>
          </a:p>
        </p:txBody>
      </p:sp>
    </p:spTree>
    <p:extLst>
      <p:ext uri="{BB962C8B-B14F-4D97-AF65-F5344CB8AC3E}">
        <p14:creationId xmlns="" xmlns:p14="http://schemas.microsoft.com/office/powerpoint/2010/main" val="42849868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88685" y="3476059"/>
            <a:ext cx="4354286" cy="32496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9749"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39836" y="203199"/>
            <a:ext cx="4417650" cy="30915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9750" name="Picture 6"/>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88114" y="203201"/>
            <a:ext cx="4324129" cy="30770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9751" name="Picture 7"/>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673600" y="3447069"/>
            <a:ext cx="4339772" cy="20828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44572" y="5556071"/>
            <a:ext cx="4499428" cy="1200329"/>
          </a:xfrm>
          <a:prstGeom prst="rect">
            <a:avLst/>
          </a:prstGeom>
          <a:noFill/>
        </p:spPr>
        <p:txBody>
          <a:bodyPr wrap="square" rtlCol="0">
            <a:spAutoFit/>
          </a:bodyPr>
          <a:lstStyle/>
          <a:p>
            <a:r>
              <a:rPr lang="en-US">
                <a:hlinkClick r:id="rId6"/>
              </a:rPr>
              <a:t>https://www.theregister.co.uk/2016/08/16/quantum_hawking_radiation_has_been_created_in_a_lab_claims_physicst</a:t>
            </a:r>
            <a:r>
              <a:rPr lang="en-US" smtClean="0">
                <a:hlinkClick r:id="rId6"/>
              </a:rPr>
              <a:t>/</a:t>
            </a:r>
            <a:r>
              <a:rPr lang="en-US" smtClean="0"/>
              <a:t>  ( </a:t>
            </a:r>
            <a:r>
              <a:rPr lang="en-US" b="1" smtClean="0"/>
              <a:t>Laboratorijska sonicna “crna rupa” sa Hokong – radiacijom )</a:t>
            </a:r>
            <a:endParaRPr lang="en-US" b="1"/>
          </a:p>
        </p:txBody>
      </p:sp>
    </p:spTree>
    <p:extLst>
      <p:ext uri="{BB962C8B-B14F-4D97-AF65-F5344CB8AC3E}">
        <p14:creationId xmlns="" xmlns:p14="http://schemas.microsoft.com/office/powerpoint/2010/main" val="34208957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2171" y="246742"/>
            <a:ext cx="7929928" cy="64309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322303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5714"/>
          </a:xfrm>
        </p:spPr>
        <p:txBody>
          <a:bodyPr>
            <a:normAutofit/>
          </a:bodyPr>
          <a:lstStyle/>
          <a:p>
            <a:r>
              <a:rPr lang="en-US" sz="3600" smtClean="0">
                <a:solidFill>
                  <a:schemeClr val="bg1">
                    <a:lumMod val="75000"/>
                  </a:schemeClr>
                </a:solidFill>
              </a:rPr>
              <a:t>Motivacija i </a:t>
            </a:r>
            <a:r>
              <a:rPr lang="en-US" sz="3600" smtClean="0"/>
              <a:t>Sadržaj </a:t>
            </a:r>
            <a:endParaRPr lang="en-US" sz="3600"/>
          </a:p>
        </p:txBody>
      </p:sp>
      <p:sp>
        <p:nvSpPr>
          <p:cNvPr id="3" name="Content Placeholder 2"/>
          <p:cNvSpPr>
            <a:spLocks noGrp="1"/>
          </p:cNvSpPr>
          <p:nvPr>
            <p:ph idx="1"/>
          </p:nvPr>
        </p:nvSpPr>
        <p:spPr>
          <a:xfrm>
            <a:off x="1" y="711200"/>
            <a:ext cx="9144000" cy="6146800"/>
          </a:xfrm>
        </p:spPr>
        <p:txBody>
          <a:bodyPr>
            <a:normAutofit fontScale="77500" lnSpcReduction="20000"/>
          </a:bodyPr>
          <a:lstStyle/>
          <a:p>
            <a:pPr marL="342900" lvl="1" indent="-342900">
              <a:buFont typeface="Arial" pitchFamily="34" charset="0"/>
              <a:buChar char="•"/>
            </a:pPr>
            <a:r>
              <a:rPr lang="en-US" sz="3200" smtClean="0">
                <a:solidFill>
                  <a:schemeClr val="bg1">
                    <a:lumMod val="75000"/>
                  </a:schemeClr>
                </a:solidFill>
              </a:rPr>
              <a:t>Motivacija: Sintetički pogled na sveukupno stvaralaštvo Mihaila Petrovića - Alasa kao celishodno dolaženju do što jedonstvnijeg ‘analoškog jezgra’, matematičke relacije u osnovi svih pojavnosti</a:t>
            </a:r>
          </a:p>
          <a:p>
            <a:pPr marL="400050" lvl="2" indent="0">
              <a:buNone/>
            </a:pPr>
            <a:r>
              <a:rPr lang="en-US" sz="2800" smtClean="0">
                <a:solidFill>
                  <a:schemeClr val="bg1">
                    <a:lumMod val="75000"/>
                  </a:schemeClr>
                </a:solidFill>
              </a:rPr>
              <a:t>- Ribolovačkog, preko muzičarskog i avnturističkog, do matematičarskog</a:t>
            </a:r>
          </a:p>
          <a:p>
            <a:pPr lvl="0"/>
            <a:r>
              <a:rPr lang="en-US">
                <a:solidFill>
                  <a:schemeClr val="bg1">
                    <a:lumMod val="75000"/>
                  </a:schemeClr>
                </a:solidFill>
              </a:rPr>
              <a:t>Sagedavanje Petrovićeve epistemolosko-filozofske pozicije, toka i perspektive razvoja mehanike i fizike, i mogući objektivni razlozi nedovršenosti Matematičke Fenomenologje i Fen. Preslikavanja </a:t>
            </a:r>
          </a:p>
          <a:p>
            <a:pPr lvl="1"/>
            <a:r>
              <a:rPr lang="en-US" smtClean="0">
                <a:solidFill>
                  <a:schemeClr val="bg1">
                    <a:lumMod val="75000"/>
                  </a:schemeClr>
                </a:solidFill>
              </a:rPr>
              <a:t>Kartezijansko </a:t>
            </a:r>
            <a:r>
              <a:rPr lang="en-US">
                <a:solidFill>
                  <a:schemeClr val="bg1">
                    <a:lumMod val="75000"/>
                  </a:schemeClr>
                </a:solidFill>
              </a:rPr>
              <a:t>uporište i dominantnost Njutnovske orbitalne mehanike  </a:t>
            </a:r>
            <a:endParaRPr lang="en-US" smtClean="0">
              <a:solidFill>
                <a:schemeClr val="bg1">
                  <a:lumMod val="75000"/>
                </a:schemeClr>
              </a:solidFill>
            </a:endParaRPr>
          </a:p>
          <a:p>
            <a:pPr lvl="0"/>
            <a:r>
              <a:rPr lang="en-US">
                <a:solidFill>
                  <a:schemeClr val="bg1">
                    <a:lumMod val="75000"/>
                  </a:schemeClr>
                </a:solidFill>
              </a:rPr>
              <a:t>Postavljanje ‘hipoteze’ o razlogu neuspešnosti misije potrage za načinom mrešćenja jegulje i propuštanju prilike da se to sagleda kao metafora opšte toroidalne vrtložne strukturalnosti vasione  </a:t>
            </a:r>
          </a:p>
          <a:p>
            <a:pPr marL="457200" lvl="1" indent="0">
              <a:buNone/>
            </a:pPr>
            <a:r>
              <a:rPr lang="en-US">
                <a:solidFill>
                  <a:schemeClr val="bg1">
                    <a:lumMod val="75000"/>
                  </a:schemeClr>
                </a:solidFill>
              </a:rPr>
              <a:t>- Zapletanje sajle koje je vukla specijalno konstruisanu Alasovu ‘vršu’ u toroidalni vrtlog polno zrelih jedinki, i njeno prekidanje ‘u krešendu’ …   </a:t>
            </a:r>
            <a:endParaRPr lang="en-US" smtClean="0">
              <a:solidFill>
                <a:schemeClr val="bg1">
                  <a:lumMod val="75000"/>
                </a:schemeClr>
              </a:solidFill>
            </a:endParaRPr>
          </a:p>
          <a:p>
            <a:pPr lvl="0"/>
            <a:r>
              <a:rPr lang="en-US" smtClean="0"/>
              <a:t>Eterodinamika Acjukovskog i Kantorovska teorija skupova kao osnova postvljenih teza i nedostatnosti zvaničnog toka nauke  i Relevantnost Petrovićevih matematičkih ostvarenja za uvodjenje alternativne pardigme: NL-DEs, Matematički Spektri / Intervali …</a:t>
            </a:r>
          </a:p>
          <a:p>
            <a:pPr lvl="1"/>
            <a:r>
              <a:rPr lang="en-US" smtClean="0"/>
              <a:t>Kao put ostvarenja Petrovićevih uvida u spiarlni evolucioni razvoj ‘tipova’   </a:t>
            </a:r>
            <a:endParaRPr lang="en-US"/>
          </a:p>
        </p:txBody>
      </p:sp>
    </p:spTree>
    <p:extLst>
      <p:ext uri="{BB962C8B-B14F-4D97-AF65-F5344CB8AC3E}">
        <p14:creationId xmlns="" xmlns:p14="http://schemas.microsoft.com/office/powerpoint/2010/main" val="16851319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858000" y="6312807"/>
            <a:ext cx="2133600" cy="365125"/>
          </a:xfrm>
        </p:spPr>
        <p:txBody>
          <a:bodyPr/>
          <a:lstStyle/>
          <a:p>
            <a:fld id="{AABACDFE-154D-49BC-A8A5-5B7797E7C7F5}" type="slidenum">
              <a:rPr lang="en-US" smtClean="0"/>
              <a:pPr/>
              <a:t>53</a:t>
            </a:fld>
            <a:endParaRPr lang="en-US"/>
          </a:p>
        </p:txBody>
      </p:sp>
      <p:pic>
        <p:nvPicPr>
          <p:cNvPr id="614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733902" y="3497942"/>
            <a:ext cx="4391474" cy="316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64660" y="1175657"/>
            <a:ext cx="3944483" cy="16458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flipH="1">
            <a:off x="4829403" y="1168400"/>
            <a:ext cx="3944483" cy="16458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465943" y="2641599"/>
            <a:ext cx="6125028" cy="290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975428" y="2685142"/>
            <a:ext cx="3106057" cy="0"/>
          </a:xfrm>
          <a:prstGeom prst="line">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38170" y="2641598"/>
            <a:ext cx="914400" cy="523220"/>
          </a:xfrm>
          <a:prstGeom prst="rect">
            <a:avLst/>
          </a:prstGeom>
          <a:noFill/>
        </p:spPr>
        <p:txBody>
          <a:bodyPr wrap="square" rtlCol="0">
            <a:spAutoFit/>
          </a:bodyPr>
          <a:lstStyle/>
          <a:p>
            <a:r>
              <a:rPr lang="en-US" smtClean="0"/>
              <a:t>     </a:t>
            </a:r>
            <a:r>
              <a:rPr lang="en-US" sz="2800" b="1" i="1" smtClean="0"/>
              <a:t>r</a:t>
            </a:r>
            <a:endParaRPr lang="en-US" sz="2800" b="1" i="1"/>
          </a:p>
        </p:txBody>
      </p:sp>
      <p:sp>
        <p:nvSpPr>
          <p:cNvPr id="8" name="Oval 7"/>
          <p:cNvSpPr/>
          <p:nvPr/>
        </p:nvSpPr>
        <p:spPr>
          <a:xfrm>
            <a:off x="928913" y="211690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351484" y="210965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583542" y="211690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711370" y="2124163"/>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52914" y="5965370"/>
            <a:ext cx="3570514" cy="696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714171" y="5994400"/>
            <a:ext cx="4862286" cy="646331"/>
          </a:xfrm>
          <a:prstGeom prst="rect">
            <a:avLst/>
          </a:prstGeom>
          <a:noFill/>
        </p:spPr>
        <p:txBody>
          <a:bodyPr wrap="square" rtlCol="0">
            <a:spAutoFit/>
          </a:bodyPr>
          <a:lstStyle/>
          <a:p>
            <a:r>
              <a:rPr lang="en-US" smtClean="0"/>
              <a:t>           </a:t>
            </a:r>
            <a:r>
              <a:rPr lang="en-US" b="1" smtClean="0"/>
              <a:t>attraction    repulsion</a:t>
            </a:r>
          </a:p>
          <a:p>
            <a:r>
              <a:rPr lang="en-US" b="1"/>
              <a:t> </a:t>
            </a:r>
            <a:r>
              <a:rPr lang="en-US" b="1" smtClean="0"/>
              <a:t>               zone            </a:t>
            </a:r>
            <a:r>
              <a:rPr lang="en-US" b="1" err="1" smtClean="0"/>
              <a:t>zone</a:t>
            </a:r>
            <a:endParaRPr lang="en-US" b="1"/>
          </a:p>
        </p:txBody>
      </p:sp>
      <p:sp>
        <p:nvSpPr>
          <p:cNvPr id="11" name="Rectangle 10"/>
          <p:cNvSpPr/>
          <p:nvPr/>
        </p:nvSpPr>
        <p:spPr>
          <a:xfrm>
            <a:off x="3817257" y="5384799"/>
            <a:ext cx="420914" cy="333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a:off x="5747657" y="2539999"/>
            <a:ext cx="1538517" cy="31786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075543" y="1756228"/>
            <a:ext cx="1698171" cy="25980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4934857" y="2278742"/>
            <a:ext cx="1451428" cy="29754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323771" y="2249714"/>
            <a:ext cx="1204686" cy="29173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544457" y="3378682"/>
            <a:ext cx="348343" cy="278917"/>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673600" y="3207656"/>
            <a:ext cx="928914" cy="400110"/>
          </a:xfrm>
          <a:prstGeom prst="rect">
            <a:avLst/>
          </a:prstGeom>
          <a:noFill/>
        </p:spPr>
        <p:txBody>
          <a:bodyPr wrap="square" rtlCol="0">
            <a:spAutoFit/>
          </a:bodyPr>
          <a:lstStyle/>
          <a:p>
            <a:r>
              <a:rPr lang="en-US" sz="2000" b="1" smtClean="0"/>
              <a:t>±a/r^2</a:t>
            </a:r>
            <a:endParaRPr lang="en-US" sz="2000" b="1"/>
          </a:p>
        </p:txBody>
      </p:sp>
      <p:cxnSp>
        <p:nvCxnSpPr>
          <p:cNvPr id="32" name="Straight Arrow Connector 31"/>
          <p:cNvCxnSpPr>
            <a:stCxn id="26" idx="1"/>
          </p:cNvCxnSpPr>
          <p:nvPr/>
        </p:nvCxnSpPr>
        <p:spPr>
          <a:xfrm flipH="1">
            <a:off x="4267200" y="3407711"/>
            <a:ext cx="406400" cy="351488"/>
          </a:xfrm>
          <a:prstGeom prst="straightConnector1">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271486" y="3084284"/>
            <a:ext cx="928914" cy="400110"/>
          </a:xfrm>
          <a:prstGeom prst="rect">
            <a:avLst/>
          </a:prstGeom>
          <a:noFill/>
        </p:spPr>
        <p:txBody>
          <a:bodyPr wrap="square" rtlCol="0">
            <a:spAutoFit/>
          </a:bodyPr>
          <a:lstStyle/>
          <a:p>
            <a:r>
              <a:rPr lang="en-US" sz="2000" b="1" smtClean="0"/>
              <a:t>±a/r^3</a:t>
            </a:r>
            <a:endParaRPr lang="en-US" sz="2000" b="1"/>
          </a:p>
        </p:txBody>
      </p:sp>
      <p:sp>
        <p:nvSpPr>
          <p:cNvPr id="36" name="TextBox 35"/>
          <p:cNvSpPr txBox="1"/>
          <p:nvPr/>
        </p:nvSpPr>
        <p:spPr>
          <a:xfrm>
            <a:off x="7257143" y="3207655"/>
            <a:ext cx="928914" cy="400110"/>
          </a:xfrm>
          <a:prstGeom prst="rect">
            <a:avLst/>
          </a:prstGeom>
          <a:noFill/>
        </p:spPr>
        <p:txBody>
          <a:bodyPr wrap="square" rtlCol="0">
            <a:spAutoFit/>
          </a:bodyPr>
          <a:lstStyle/>
          <a:p>
            <a:r>
              <a:rPr lang="en-US" sz="2000" b="1" smtClean="0"/>
              <a:t>±a/r^3</a:t>
            </a:r>
            <a:endParaRPr lang="en-US" sz="2000" b="1"/>
          </a:p>
        </p:txBody>
      </p:sp>
      <p:sp>
        <p:nvSpPr>
          <p:cNvPr id="33" name="Rectangle 32"/>
          <p:cNvSpPr/>
          <p:nvPr/>
        </p:nvSpPr>
        <p:spPr>
          <a:xfrm>
            <a:off x="4586514" y="4034971"/>
            <a:ext cx="188686" cy="1886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299200" y="5079999"/>
            <a:ext cx="174171" cy="188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4484914" y="3933370"/>
            <a:ext cx="595086" cy="369332"/>
          </a:xfrm>
          <a:prstGeom prst="rect">
            <a:avLst/>
          </a:prstGeom>
          <a:noFill/>
        </p:spPr>
        <p:txBody>
          <a:bodyPr wrap="square" rtlCol="0">
            <a:spAutoFit/>
          </a:bodyPr>
          <a:lstStyle/>
          <a:p>
            <a:r>
              <a:rPr lang="en-US" b="1" smtClean="0">
                <a:solidFill>
                  <a:schemeClr val="tx1">
                    <a:lumMod val="65000"/>
                    <a:lumOff val="35000"/>
                  </a:schemeClr>
                </a:solidFill>
              </a:rPr>
              <a:t>TOR</a:t>
            </a:r>
            <a:endParaRPr lang="en-US" b="1">
              <a:solidFill>
                <a:schemeClr val="tx1">
                  <a:lumMod val="65000"/>
                  <a:lumOff val="35000"/>
                </a:schemeClr>
              </a:solidFill>
            </a:endParaRPr>
          </a:p>
        </p:txBody>
      </p:sp>
      <p:sp>
        <p:nvSpPr>
          <p:cNvPr id="41" name="TextBox 40"/>
          <p:cNvSpPr txBox="1"/>
          <p:nvPr/>
        </p:nvSpPr>
        <p:spPr>
          <a:xfrm>
            <a:off x="6248400" y="4927599"/>
            <a:ext cx="595086" cy="369332"/>
          </a:xfrm>
          <a:prstGeom prst="rect">
            <a:avLst/>
          </a:prstGeom>
          <a:noFill/>
        </p:spPr>
        <p:txBody>
          <a:bodyPr wrap="square" rtlCol="0">
            <a:spAutoFit/>
          </a:bodyPr>
          <a:lstStyle/>
          <a:p>
            <a:r>
              <a:rPr lang="en-US" b="1" smtClean="0">
                <a:solidFill>
                  <a:schemeClr val="tx1">
                    <a:lumMod val="65000"/>
                    <a:lumOff val="35000"/>
                  </a:schemeClr>
                </a:solidFill>
              </a:rPr>
              <a:t>CIR</a:t>
            </a:r>
            <a:endParaRPr lang="en-US" b="1">
              <a:solidFill>
                <a:schemeClr val="tx1">
                  <a:lumMod val="65000"/>
                  <a:lumOff val="35000"/>
                </a:schemeClr>
              </a:solidFill>
            </a:endParaRPr>
          </a:p>
        </p:txBody>
      </p:sp>
      <p:cxnSp>
        <p:nvCxnSpPr>
          <p:cNvPr id="39" name="Straight Arrow Connector 38"/>
          <p:cNvCxnSpPr/>
          <p:nvPr/>
        </p:nvCxnSpPr>
        <p:spPr>
          <a:xfrm flipH="1">
            <a:off x="3962401" y="4238171"/>
            <a:ext cx="348342" cy="2757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5631543" y="5167085"/>
            <a:ext cx="188685" cy="1596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80343" y="1190171"/>
            <a:ext cx="0" cy="1843314"/>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669314" y="1168400"/>
            <a:ext cx="0" cy="1843314"/>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365828" y="1190171"/>
            <a:ext cx="4310743"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358571" y="3026229"/>
            <a:ext cx="4310743"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203200"/>
            <a:ext cx="9144000" cy="707886"/>
          </a:xfrm>
          <a:prstGeom prst="rect">
            <a:avLst/>
          </a:prstGeom>
          <a:noFill/>
        </p:spPr>
        <p:txBody>
          <a:bodyPr wrap="square" rtlCol="0">
            <a:spAutoFit/>
          </a:bodyPr>
          <a:lstStyle/>
          <a:p>
            <a:r>
              <a:rPr lang="en-US" smtClean="0"/>
              <a:t>   </a:t>
            </a:r>
            <a:r>
              <a:rPr lang="en-US" sz="2000" b="1" smtClean="0"/>
              <a:t>Attractive and repulsive forces between the two elementary vortex rings in </a:t>
            </a:r>
            <a:r>
              <a:rPr lang="en-US" sz="2000" b="1" err="1" smtClean="0"/>
              <a:t>Aether</a:t>
            </a:r>
            <a:endParaRPr lang="en-US" sz="2000" b="1" smtClean="0"/>
          </a:p>
          <a:p>
            <a:pPr algn="ctr"/>
            <a:r>
              <a:rPr lang="en-US" sz="2000" b="1" smtClean="0"/>
              <a:t>- According to “General </a:t>
            </a:r>
            <a:r>
              <a:rPr lang="en-US" sz="2000" b="1" err="1" smtClean="0"/>
              <a:t>Etherodynamics</a:t>
            </a:r>
            <a:r>
              <a:rPr lang="en-US" sz="2000" b="1" smtClean="0"/>
              <a:t> of  </a:t>
            </a:r>
            <a:r>
              <a:rPr lang="en-US" sz="2000" b="1" err="1" smtClean="0"/>
              <a:t>Atsukovsky</a:t>
            </a:r>
            <a:r>
              <a:rPr lang="en-US" sz="2000" b="1" smtClean="0"/>
              <a:t> -</a:t>
            </a:r>
            <a:endParaRPr lang="en-US" sz="2000" b="1"/>
          </a:p>
        </p:txBody>
      </p:sp>
      <p:sp>
        <p:nvSpPr>
          <p:cNvPr id="15"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 xmlns:p14="http://schemas.microsoft.com/office/powerpoint/2010/main" val="3408535063"/>
              </p:ext>
            </p:extLst>
          </p:nvPr>
        </p:nvGraphicFramePr>
        <p:xfrm>
          <a:off x="159657" y="5129374"/>
          <a:ext cx="2962729" cy="706932"/>
        </p:xfrm>
        <a:graphic>
          <a:graphicData uri="http://schemas.openxmlformats.org/presentationml/2006/ole">
            <p:oleObj spid="_x0000_s87576" name="Equation" r:id="rId5" imgW="1600200" imgH="380880" progId="Equation.3">
              <p:embed/>
            </p:oleObj>
          </a:graphicData>
        </a:graphic>
      </p:graphicFrame>
      <p:graphicFrame>
        <p:nvGraphicFramePr>
          <p:cNvPr id="30" name="Object 29"/>
          <p:cNvGraphicFramePr>
            <a:graphicFrameLocks noChangeAspect="1"/>
          </p:cNvGraphicFramePr>
          <p:nvPr>
            <p:extLst>
              <p:ext uri="{D42A27DB-BD31-4B8C-83A1-F6EECF244321}">
                <p14:modId xmlns="" xmlns:p14="http://schemas.microsoft.com/office/powerpoint/2010/main" val="2079979133"/>
              </p:ext>
            </p:extLst>
          </p:nvPr>
        </p:nvGraphicFramePr>
        <p:xfrm>
          <a:off x="330200" y="4237386"/>
          <a:ext cx="2151743" cy="658464"/>
        </p:xfrm>
        <a:graphic>
          <a:graphicData uri="http://schemas.openxmlformats.org/presentationml/2006/ole">
            <p:oleObj spid="_x0000_s87577" name="Equation" r:id="rId6" imgW="1244520" imgH="380880" progId="Equation.3">
              <p:embed/>
            </p:oleObj>
          </a:graphicData>
        </a:graphic>
      </p:graphicFrame>
    </p:spTree>
    <p:extLst>
      <p:ext uri="{BB962C8B-B14F-4D97-AF65-F5344CB8AC3E}">
        <p14:creationId xmlns="" xmlns:p14="http://schemas.microsoft.com/office/powerpoint/2010/main" val="9352884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04800" y="203200"/>
            <a:ext cx="8496867" cy="64362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0835"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375830" y="2283053"/>
            <a:ext cx="4634229" cy="13310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0836"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286828" y="3709988"/>
            <a:ext cx="3099270" cy="8910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0837" name="Picture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7006770" y="4513942"/>
            <a:ext cx="1637779" cy="830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V="1">
            <a:off x="3178629" y="4093030"/>
            <a:ext cx="464457" cy="435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0838" name="Picture 6"/>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26093" y="150813"/>
            <a:ext cx="8858250" cy="2085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9466959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60323" y="458298"/>
            <a:ext cx="7154761" cy="63997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AABACDFE-154D-49BC-A8A5-5B7797E7C7F5}" type="slidenum">
              <a:rPr lang="en-US" smtClean="0"/>
              <a:pPr/>
              <a:t>55</a:t>
            </a:fld>
            <a:endParaRPr lang="en-US"/>
          </a:p>
        </p:txBody>
      </p:sp>
      <p:sp>
        <p:nvSpPr>
          <p:cNvPr id="4" name="TextBox 3"/>
          <p:cNvSpPr txBox="1"/>
          <p:nvPr/>
        </p:nvSpPr>
        <p:spPr>
          <a:xfrm>
            <a:off x="928913" y="188685"/>
            <a:ext cx="7532915" cy="369332"/>
          </a:xfrm>
          <a:prstGeom prst="rect">
            <a:avLst/>
          </a:prstGeom>
          <a:noFill/>
        </p:spPr>
        <p:txBody>
          <a:bodyPr wrap="square" rtlCol="0">
            <a:spAutoFit/>
          </a:bodyPr>
          <a:lstStyle/>
          <a:p>
            <a:r>
              <a:rPr lang="en-US" smtClean="0"/>
              <a:t>  </a:t>
            </a:r>
            <a:r>
              <a:rPr lang="en-US" b="1" smtClean="0"/>
              <a:t>Formiranje i ‘delenje’ toroidal vrtloga kod ubacivnja kapljice mastila u vodu   </a:t>
            </a:r>
            <a:endParaRPr lang="en-US" b="1"/>
          </a:p>
        </p:txBody>
      </p:sp>
      <p:sp>
        <p:nvSpPr>
          <p:cNvPr id="3" name="Rectangle 2"/>
          <p:cNvSpPr/>
          <p:nvPr/>
        </p:nvSpPr>
        <p:spPr>
          <a:xfrm>
            <a:off x="1393371" y="3106057"/>
            <a:ext cx="6836229" cy="290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Section </a:t>
            </a:r>
            <a:endParaRPr lang="en-US"/>
          </a:p>
        </p:txBody>
      </p:sp>
      <p:sp>
        <p:nvSpPr>
          <p:cNvPr id="5" name="Rectangle 4"/>
          <p:cNvSpPr/>
          <p:nvPr/>
        </p:nvSpPr>
        <p:spPr>
          <a:xfrm>
            <a:off x="1146629" y="6081486"/>
            <a:ext cx="7199085" cy="776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93486" y="6103255"/>
            <a:ext cx="8157028" cy="369332"/>
          </a:xfrm>
          <a:prstGeom prst="rect">
            <a:avLst/>
          </a:prstGeom>
          <a:noFill/>
        </p:spPr>
        <p:txBody>
          <a:bodyPr wrap="square" rtlCol="0">
            <a:spAutoFit/>
          </a:bodyPr>
          <a:lstStyle/>
          <a:p>
            <a:r>
              <a:rPr lang="en-US" smtClean="0"/>
              <a:t>      </a:t>
            </a:r>
            <a:r>
              <a:rPr lang="en-US" b="1" smtClean="0"/>
              <a:t>Sekcije pusackog kolut – slojevi spirala koje formirju toroidalne, ‘djevrek’ oblike  </a:t>
            </a:r>
            <a:endParaRPr lang="en-US" b="1"/>
          </a:p>
        </p:txBody>
      </p:sp>
      <p:pic>
        <p:nvPicPr>
          <p:cNvPr id="409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915932" y="3066142"/>
            <a:ext cx="2305050" cy="304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715657" y="3439886"/>
            <a:ext cx="2206171" cy="274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90171" y="3177338"/>
            <a:ext cx="3505654" cy="27959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834223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365830" y="775380"/>
            <a:ext cx="4096657" cy="58645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9771" y="145143"/>
            <a:ext cx="4765407" cy="369332"/>
          </a:xfrm>
          <a:prstGeom prst="rect">
            <a:avLst/>
          </a:prstGeom>
          <a:noFill/>
        </p:spPr>
        <p:txBody>
          <a:bodyPr wrap="none" rtlCol="0">
            <a:spAutoFit/>
          </a:bodyPr>
          <a:lstStyle/>
          <a:p>
            <a:r>
              <a:rPr lang="en-US">
                <a:hlinkClick r:id="rId3"/>
              </a:rPr>
              <a:t>https://www.youtube.com/watch?v=SIapNffHXvI</a:t>
            </a:r>
            <a:endParaRPr lang="en-US"/>
          </a:p>
        </p:txBody>
      </p:sp>
    </p:spTree>
    <p:extLst>
      <p:ext uri="{BB962C8B-B14F-4D97-AF65-F5344CB8AC3E}">
        <p14:creationId xmlns="" xmlns:p14="http://schemas.microsoft.com/office/powerpoint/2010/main" val="26757835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20805" y="644525"/>
            <a:ext cx="3665458" cy="25631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33600" y="130629"/>
            <a:ext cx="5849257" cy="369332"/>
          </a:xfrm>
          <a:prstGeom prst="rect">
            <a:avLst/>
          </a:prstGeom>
          <a:noFill/>
        </p:spPr>
        <p:txBody>
          <a:bodyPr wrap="square" rtlCol="0">
            <a:spAutoFit/>
          </a:bodyPr>
          <a:lstStyle/>
          <a:p>
            <a:r>
              <a:rPr lang="en-US" smtClean="0">
                <a:hlinkClick r:id="rId3"/>
              </a:rPr>
              <a:t> https</a:t>
            </a:r>
            <a:r>
              <a:rPr lang="en-US">
                <a:hlinkClick r:id="rId3"/>
              </a:rPr>
              <a:t>://</a:t>
            </a:r>
            <a:r>
              <a:rPr lang="en-US" smtClean="0">
                <a:hlinkClick r:id="rId3"/>
              </a:rPr>
              <a:t>www.youtube.com/watch?v=MMO-dK-sqXk</a:t>
            </a:r>
            <a:r>
              <a:rPr lang="en-US" smtClean="0"/>
              <a:t> </a:t>
            </a:r>
            <a:endParaRPr lang="en-US"/>
          </a:p>
        </p:txBody>
      </p:sp>
      <p:pic>
        <p:nvPicPr>
          <p:cNvPr id="102403"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631543" y="651782"/>
            <a:ext cx="2539999" cy="25601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04" name="Picture 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219200" y="3519714"/>
            <a:ext cx="2474912" cy="26399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05" name="Picture 5"/>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689600" y="3570348"/>
            <a:ext cx="2873828" cy="24371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24000" y="6328228"/>
            <a:ext cx="7329714" cy="369332"/>
          </a:xfrm>
          <a:prstGeom prst="rect">
            <a:avLst/>
          </a:prstGeom>
          <a:noFill/>
        </p:spPr>
        <p:txBody>
          <a:bodyPr wrap="square" rtlCol="0">
            <a:spAutoFit/>
          </a:bodyPr>
          <a:lstStyle/>
          <a:p>
            <a:r>
              <a:rPr lang="en-US" smtClean="0">
                <a:hlinkClick r:id="rId7"/>
              </a:rPr>
              <a:t>                         https</a:t>
            </a:r>
            <a:r>
              <a:rPr lang="en-US">
                <a:hlinkClick r:id="rId7"/>
              </a:rPr>
              <a:t>://</a:t>
            </a:r>
            <a:r>
              <a:rPr lang="en-US" smtClean="0">
                <a:hlinkClick r:id="rId7"/>
              </a:rPr>
              <a:t>www.youtube.com/watch?v=mHyTOcfF99o</a:t>
            </a:r>
            <a:r>
              <a:rPr lang="en-US" smtClean="0"/>
              <a:t> </a:t>
            </a:r>
            <a:endParaRPr lang="en-US"/>
          </a:p>
        </p:txBody>
      </p:sp>
    </p:spTree>
    <p:extLst>
      <p:ext uri="{BB962C8B-B14F-4D97-AF65-F5344CB8AC3E}">
        <p14:creationId xmlns="" xmlns:p14="http://schemas.microsoft.com/office/powerpoint/2010/main" val="26418610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6399" y="188686"/>
            <a:ext cx="3249736" cy="369332"/>
          </a:xfrm>
          <a:prstGeom prst="rect">
            <a:avLst/>
          </a:prstGeom>
          <a:noFill/>
        </p:spPr>
        <p:txBody>
          <a:bodyPr wrap="none" rtlCol="0">
            <a:spAutoFit/>
          </a:bodyPr>
          <a:lstStyle/>
          <a:p>
            <a:r>
              <a:rPr lang="en-US" u="sng">
                <a:hlinkClick r:id="rId2"/>
              </a:rPr>
              <a:t>https://youtu.be/EVbdbVhzcM4</a:t>
            </a:r>
            <a:r>
              <a:rPr lang="en-US"/>
              <a:t> </a:t>
            </a:r>
          </a:p>
        </p:txBody>
      </p:sp>
      <p:pic>
        <p:nvPicPr>
          <p:cNvPr id="179205"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88710" y="766535"/>
            <a:ext cx="4231957" cy="21218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9206" name="Picture 6"/>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544457" y="846818"/>
            <a:ext cx="2699656" cy="20103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9207" name="Picture 7"/>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00504" y="3487284"/>
            <a:ext cx="1695450" cy="2466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9208" name="Picture 8"/>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2786743" y="3309256"/>
            <a:ext cx="1825993" cy="29931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9209" name="Picture 9"/>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5808663" y="3184978"/>
            <a:ext cx="2200275" cy="3390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846866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57943"/>
          </a:xfrm>
        </p:spPr>
        <p:txBody>
          <a:bodyPr>
            <a:normAutofit/>
          </a:bodyPr>
          <a:lstStyle/>
          <a:p>
            <a:r>
              <a:rPr lang="en-US" sz="3600" smtClean="0"/>
              <a:t>Proširenje Maksvelovih Jednačina</a:t>
            </a:r>
            <a:endParaRPr lang="en-US" sz="3600"/>
          </a:p>
        </p:txBody>
      </p:sp>
      <p:sp>
        <p:nvSpPr>
          <p:cNvPr id="3" name="Text Placeholder 2"/>
          <p:cNvSpPr>
            <a:spLocks noGrp="1"/>
          </p:cNvSpPr>
          <p:nvPr>
            <p:ph type="body" idx="1"/>
          </p:nvPr>
        </p:nvSpPr>
        <p:spPr>
          <a:xfrm>
            <a:off x="471715" y="910998"/>
            <a:ext cx="4040188" cy="639762"/>
          </a:xfrm>
        </p:spPr>
        <p:txBody>
          <a:bodyPr/>
          <a:lstStyle/>
          <a:p>
            <a:r>
              <a:rPr lang="en-US" smtClean="0"/>
              <a:t>   Diferencijalne EM-jednačine</a:t>
            </a:r>
            <a:endParaRPr lang="en-US"/>
          </a:p>
        </p:txBody>
      </p:sp>
      <p:sp>
        <p:nvSpPr>
          <p:cNvPr id="4" name="Content Placeholder 3"/>
          <p:cNvSpPr>
            <a:spLocks noGrp="1"/>
          </p:cNvSpPr>
          <p:nvPr>
            <p:ph sz="half" idx="2"/>
          </p:nvPr>
        </p:nvSpPr>
        <p:spPr>
          <a:xfrm>
            <a:off x="0" y="1550759"/>
            <a:ext cx="4630057" cy="5140327"/>
          </a:xfrm>
        </p:spPr>
        <p:txBody>
          <a:bodyPr/>
          <a:lstStyle/>
          <a:p>
            <a:pPr marL="0" indent="0">
              <a:buNone/>
            </a:pPr>
            <a:endParaRPr lang="en-US" smtClean="0"/>
          </a:p>
          <a:p>
            <a:pPr marL="0" indent="0">
              <a:buNone/>
            </a:pPr>
            <a:r>
              <a:rPr lang="en-US" smtClean="0"/>
              <a:t>1.</a:t>
            </a:r>
          </a:p>
          <a:p>
            <a:pPr marL="0" indent="0">
              <a:buNone/>
            </a:pPr>
            <a:endParaRPr lang="en-US" smtClean="0"/>
          </a:p>
          <a:p>
            <a:pPr marL="0" indent="0">
              <a:buNone/>
            </a:pPr>
            <a:r>
              <a:rPr lang="en-US" smtClean="0"/>
              <a:t>2.   </a:t>
            </a:r>
          </a:p>
          <a:p>
            <a:pPr marL="0" indent="0">
              <a:buNone/>
            </a:pPr>
            <a:endParaRPr lang="en-US"/>
          </a:p>
          <a:p>
            <a:pPr marL="0" indent="0">
              <a:buNone/>
            </a:pPr>
            <a:r>
              <a:rPr lang="en-US" smtClean="0"/>
              <a:t>3a.                                               </a:t>
            </a:r>
            <a:endParaRPr lang="en-US"/>
          </a:p>
          <a:p>
            <a:pPr marL="0" indent="0">
              <a:buNone/>
            </a:pPr>
            <a:r>
              <a:rPr lang="en-US" smtClean="0"/>
              <a:t>3b.    </a:t>
            </a:r>
          </a:p>
          <a:p>
            <a:pPr marL="0" indent="0">
              <a:buNone/>
            </a:pPr>
            <a:endParaRPr lang="en-US"/>
          </a:p>
          <a:p>
            <a:pPr marL="0" indent="0">
              <a:buNone/>
            </a:pPr>
            <a:r>
              <a:rPr lang="en-US" smtClean="0"/>
              <a:t>4a. </a:t>
            </a:r>
          </a:p>
          <a:p>
            <a:pPr marL="0" indent="0">
              <a:buNone/>
            </a:pPr>
            <a:r>
              <a:rPr lang="en-US" smtClean="0"/>
              <a:t>4b.             </a:t>
            </a:r>
          </a:p>
        </p:txBody>
      </p:sp>
      <p:sp>
        <p:nvSpPr>
          <p:cNvPr id="5" name="Text Placeholder 4"/>
          <p:cNvSpPr>
            <a:spLocks noGrp="1"/>
          </p:cNvSpPr>
          <p:nvPr>
            <p:ph type="body" sz="quarter" idx="3"/>
          </p:nvPr>
        </p:nvSpPr>
        <p:spPr>
          <a:xfrm>
            <a:off x="5102225" y="925512"/>
            <a:ext cx="4041775" cy="639762"/>
          </a:xfrm>
        </p:spPr>
        <p:txBody>
          <a:bodyPr/>
          <a:lstStyle/>
          <a:p>
            <a:r>
              <a:rPr lang="en-US" smtClean="0"/>
              <a:t>    Integralne EM-jednačine  </a:t>
            </a:r>
            <a:endParaRPr lang="en-US"/>
          </a:p>
        </p:txBody>
      </p:sp>
      <p:sp>
        <p:nvSpPr>
          <p:cNvPr id="6" name="Content Placeholder 5"/>
          <p:cNvSpPr>
            <a:spLocks noGrp="1"/>
          </p:cNvSpPr>
          <p:nvPr>
            <p:ph sz="quarter" idx="4"/>
          </p:nvPr>
        </p:nvSpPr>
        <p:spPr>
          <a:xfrm>
            <a:off x="4601029" y="1768475"/>
            <a:ext cx="4542971" cy="4371068"/>
          </a:xfrm>
        </p:spPr>
        <p:txBody>
          <a:bodyPr/>
          <a:lstStyle/>
          <a:p>
            <a:pPr marL="0" indent="0">
              <a:buNone/>
            </a:pPr>
            <a:endParaRPr lang="en-US" smtClean="0"/>
          </a:p>
          <a:p>
            <a:pPr marL="0" indent="0">
              <a:buNone/>
            </a:pPr>
            <a:r>
              <a:rPr lang="en-US" smtClean="0"/>
              <a:t>1. </a:t>
            </a:r>
          </a:p>
          <a:p>
            <a:pPr marL="0" indent="0">
              <a:buNone/>
            </a:pPr>
            <a:endParaRPr lang="en-US" smtClean="0"/>
          </a:p>
          <a:p>
            <a:pPr marL="0" indent="0">
              <a:buNone/>
            </a:pPr>
            <a:r>
              <a:rPr lang="en-US" smtClean="0"/>
              <a:t>2. </a:t>
            </a:r>
          </a:p>
          <a:p>
            <a:pPr marL="0" indent="0">
              <a:buNone/>
            </a:pPr>
            <a:endParaRPr lang="en-US"/>
          </a:p>
          <a:p>
            <a:pPr marL="0" indent="0">
              <a:buNone/>
            </a:pPr>
            <a:r>
              <a:rPr lang="en-US" smtClean="0"/>
              <a:t>3. </a:t>
            </a:r>
          </a:p>
          <a:p>
            <a:pPr marL="0" indent="0">
              <a:buNone/>
            </a:pPr>
            <a:endParaRPr lang="en-US"/>
          </a:p>
          <a:p>
            <a:pPr marL="0" indent="0">
              <a:buNone/>
            </a:pPr>
            <a:r>
              <a:rPr lang="en-US" smtClean="0"/>
              <a:t>4.</a:t>
            </a:r>
            <a:endParaRPr lang="en-US"/>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 xmlns:p14="http://schemas.microsoft.com/office/powerpoint/2010/main" val="3600812916"/>
              </p:ext>
            </p:extLst>
          </p:nvPr>
        </p:nvGraphicFramePr>
        <p:xfrm>
          <a:off x="471262" y="2034481"/>
          <a:ext cx="3839482" cy="413671"/>
        </p:xfrm>
        <a:graphic>
          <a:graphicData uri="http://schemas.openxmlformats.org/presentationml/2006/ole">
            <p:oleObj spid="_x0000_s206209" name="Equation" r:id="rId4" imgW="1917360" imgH="203040" progId="Equation.3">
              <p:embed/>
            </p:oleObj>
          </a:graphicData>
        </a:graphic>
      </p:graphicFrame>
      <p:sp>
        <p:nvSpPr>
          <p:cNvPr id="11" name="Rectangle 7"/>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 xmlns:p14="http://schemas.microsoft.com/office/powerpoint/2010/main" val="1496214561"/>
              </p:ext>
            </p:extLst>
          </p:nvPr>
        </p:nvGraphicFramePr>
        <p:xfrm>
          <a:off x="1045028" y="3818831"/>
          <a:ext cx="2510972" cy="389023"/>
        </p:xfrm>
        <a:graphic>
          <a:graphicData uri="http://schemas.openxmlformats.org/presentationml/2006/ole">
            <p:oleObj spid="_x0000_s206210" name="Equation" r:id="rId5" imgW="1231560" imgH="190440" progId="Equation.3">
              <p:embed/>
            </p:oleObj>
          </a:graphicData>
        </a:graphic>
      </p:graphicFrame>
      <p:sp>
        <p:nvSpPr>
          <p:cNvPr id="13" name="Rectangle 1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extLst>
              <p:ext uri="{D42A27DB-BD31-4B8C-83A1-F6EECF244321}">
                <p14:modId xmlns="" xmlns:p14="http://schemas.microsoft.com/office/powerpoint/2010/main" val="987472821"/>
              </p:ext>
            </p:extLst>
          </p:nvPr>
        </p:nvGraphicFramePr>
        <p:xfrm>
          <a:off x="1040721" y="4250893"/>
          <a:ext cx="2689450" cy="404564"/>
        </p:xfrm>
        <a:graphic>
          <a:graphicData uri="http://schemas.openxmlformats.org/presentationml/2006/ole">
            <p:oleObj spid="_x0000_s206211" name="Equation" r:id="rId6" imgW="1257120" imgH="190440" progId="Equation.3">
              <p:embed/>
            </p:oleObj>
          </a:graphicData>
        </a:graphic>
      </p:graphicFrame>
      <p:sp>
        <p:nvSpPr>
          <p:cNvPr id="17" name="Rectangle 20"/>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 xmlns:p14="http://schemas.microsoft.com/office/powerpoint/2010/main" val="2674900241"/>
              </p:ext>
            </p:extLst>
          </p:nvPr>
        </p:nvGraphicFramePr>
        <p:xfrm>
          <a:off x="589642" y="5122939"/>
          <a:ext cx="3808188" cy="421517"/>
        </p:xfrm>
        <a:graphic>
          <a:graphicData uri="http://schemas.openxmlformats.org/presentationml/2006/ole">
            <p:oleObj spid="_x0000_s206212" name="Equation" r:id="rId7" imgW="1726920" imgH="190440" progId="Equation.3">
              <p:embed/>
            </p:oleObj>
          </a:graphicData>
        </a:graphic>
      </p:graphicFrame>
      <p:sp>
        <p:nvSpPr>
          <p:cNvPr id="20" name="Rectangle 30"/>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 name="Object 20"/>
          <p:cNvGraphicFramePr>
            <a:graphicFrameLocks noChangeAspect="1"/>
          </p:cNvGraphicFramePr>
          <p:nvPr>
            <p:extLst>
              <p:ext uri="{D42A27DB-BD31-4B8C-83A1-F6EECF244321}">
                <p14:modId xmlns="" xmlns:p14="http://schemas.microsoft.com/office/powerpoint/2010/main" val="590775460"/>
              </p:ext>
            </p:extLst>
          </p:nvPr>
        </p:nvGraphicFramePr>
        <p:xfrm>
          <a:off x="477838" y="5551941"/>
          <a:ext cx="4068762" cy="371475"/>
        </p:xfrm>
        <a:graphic>
          <a:graphicData uri="http://schemas.openxmlformats.org/presentationml/2006/ole">
            <p:oleObj spid="_x0000_s206213" name="Equation" r:id="rId8" imgW="2082600" imgH="190440" progId="Equation.3">
              <p:embed/>
            </p:oleObj>
          </a:graphicData>
        </a:graphic>
      </p:graphicFrame>
      <p:grpSp>
        <p:nvGrpSpPr>
          <p:cNvPr id="38" name="Group 37"/>
          <p:cNvGrpSpPr/>
          <p:nvPr/>
        </p:nvGrpSpPr>
        <p:grpSpPr>
          <a:xfrm>
            <a:off x="1161141" y="2902857"/>
            <a:ext cx="362859" cy="406399"/>
            <a:chOff x="5319485" y="6299200"/>
            <a:chExt cx="370116" cy="370114"/>
          </a:xfrm>
        </p:grpSpPr>
        <p:cxnSp>
          <p:nvCxnSpPr>
            <p:cNvPr id="28" name="Straight Connector 27"/>
            <p:cNvCxnSpPr/>
            <p:nvPr/>
          </p:nvCxnSpPr>
          <p:spPr>
            <a:xfrm>
              <a:off x="5326743" y="6299200"/>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flipV="1">
              <a:off x="5508173" y="6132287"/>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5319485" y="6306457"/>
              <a:ext cx="362859" cy="362857"/>
              <a:chOff x="5290456" y="6320971"/>
              <a:chExt cx="362859" cy="362857"/>
            </a:xfrm>
          </p:grpSpPr>
          <p:cxnSp>
            <p:nvCxnSpPr>
              <p:cNvPr id="32" name="Straight Connector 31"/>
              <p:cNvCxnSpPr/>
              <p:nvPr/>
            </p:nvCxnSpPr>
            <p:spPr>
              <a:xfrm rot="10800000">
                <a:off x="5653315" y="6320971"/>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V="1">
                <a:off x="5471885" y="6487884"/>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grpSp>
      <p:grpSp>
        <p:nvGrpSpPr>
          <p:cNvPr id="39" name="Group 38"/>
          <p:cNvGrpSpPr/>
          <p:nvPr/>
        </p:nvGrpSpPr>
        <p:grpSpPr>
          <a:xfrm>
            <a:off x="4034970" y="2888343"/>
            <a:ext cx="391886" cy="413657"/>
            <a:chOff x="5319485" y="6299200"/>
            <a:chExt cx="370116" cy="370114"/>
          </a:xfrm>
        </p:grpSpPr>
        <p:cxnSp>
          <p:nvCxnSpPr>
            <p:cNvPr id="40" name="Straight Connector 39"/>
            <p:cNvCxnSpPr/>
            <p:nvPr/>
          </p:nvCxnSpPr>
          <p:spPr>
            <a:xfrm>
              <a:off x="5326743" y="6299200"/>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V="1">
              <a:off x="5508173" y="6132287"/>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5319485" y="6306457"/>
              <a:ext cx="362859" cy="362857"/>
              <a:chOff x="5290456" y="6320971"/>
              <a:chExt cx="362859" cy="362857"/>
            </a:xfrm>
          </p:grpSpPr>
          <p:cxnSp>
            <p:nvCxnSpPr>
              <p:cNvPr id="43" name="Straight Connector 42"/>
              <p:cNvCxnSpPr/>
              <p:nvPr/>
            </p:nvCxnSpPr>
            <p:spPr>
              <a:xfrm rot="10800000">
                <a:off x="5653315" y="6320971"/>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V="1">
                <a:off x="5471885" y="6487884"/>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grpSp>
      <p:grpSp>
        <p:nvGrpSpPr>
          <p:cNvPr id="45" name="Group 44"/>
          <p:cNvGrpSpPr/>
          <p:nvPr/>
        </p:nvGrpSpPr>
        <p:grpSpPr>
          <a:xfrm>
            <a:off x="1153885" y="2061027"/>
            <a:ext cx="384629" cy="348343"/>
            <a:chOff x="5319485" y="6299200"/>
            <a:chExt cx="370116" cy="370114"/>
          </a:xfrm>
        </p:grpSpPr>
        <p:cxnSp>
          <p:nvCxnSpPr>
            <p:cNvPr id="46" name="Straight Connector 45"/>
            <p:cNvCxnSpPr/>
            <p:nvPr/>
          </p:nvCxnSpPr>
          <p:spPr>
            <a:xfrm>
              <a:off x="5326743" y="6299200"/>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flipV="1">
              <a:off x="5508173" y="6132287"/>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5319485" y="6306457"/>
              <a:ext cx="362859" cy="362857"/>
              <a:chOff x="5290456" y="6320971"/>
              <a:chExt cx="362859" cy="362857"/>
            </a:xfrm>
          </p:grpSpPr>
          <p:cxnSp>
            <p:nvCxnSpPr>
              <p:cNvPr id="49" name="Straight Connector 48"/>
              <p:cNvCxnSpPr/>
              <p:nvPr/>
            </p:nvCxnSpPr>
            <p:spPr>
              <a:xfrm rot="10800000">
                <a:off x="5653315" y="6320971"/>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V="1">
                <a:off x="5471885" y="6487884"/>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grpSp>
      <p:grpSp>
        <p:nvGrpSpPr>
          <p:cNvPr id="51" name="Group 50"/>
          <p:cNvGrpSpPr/>
          <p:nvPr/>
        </p:nvGrpSpPr>
        <p:grpSpPr>
          <a:xfrm>
            <a:off x="3817257" y="2031999"/>
            <a:ext cx="399142" cy="428171"/>
            <a:chOff x="5319485" y="6299200"/>
            <a:chExt cx="370116" cy="370114"/>
          </a:xfrm>
        </p:grpSpPr>
        <p:cxnSp>
          <p:nvCxnSpPr>
            <p:cNvPr id="52" name="Straight Connector 51"/>
            <p:cNvCxnSpPr/>
            <p:nvPr/>
          </p:nvCxnSpPr>
          <p:spPr>
            <a:xfrm>
              <a:off x="5326743" y="6299200"/>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flipV="1">
              <a:off x="5508173" y="6132287"/>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5319485" y="6306457"/>
              <a:ext cx="362859" cy="362857"/>
              <a:chOff x="5290456" y="6320971"/>
              <a:chExt cx="362859" cy="362857"/>
            </a:xfrm>
          </p:grpSpPr>
          <p:cxnSp>
            <p:nvCxnSpPr>
              <p:cNvPr id="55" name="Straight Connector 54"/>
              <p:cNvCxnSpPr/>
              <p:nvPr/>
            </p:nvCxnSpPr>
            <p:spPr>
              <a:xfrm rot="10800000">
                <a:off x="5653315" y="6320971"/>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flipV="1">
                <a:off x="5471885" y="6487884"/>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grpSp>
      <p:cxnSp>
        <p:nvCxnSpPr>
          <p:cNvPr id="58" name="Straight Connector 57"/>
          <p:cNvCxnSpPr/>
          <p:nvPr/>
        </p:nvCxnSpPr>
        <p:spPr>
          <a:xfrm>
            <a:off x="603062" y="5094514"/>
            <a:ext cx="0" cy="398432"/>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flipV="1">
            <a:off x="2253712" y="3459817"/>
            <a:ext cx="0" cy="3301272"/>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595086" y="5102482"/>
            <a:ext cx="3301290" cy="398432"/>
            <a:chOff x="5290456" y="6320971"/>
            <a:chExt cx="362859" cy="362857"/>
          </a:xfrm>
        </p:grpSpPr>
        <p:cxnSp>
          <p:nvCxnSpPr>
            <p:cNvPr id="61" name="Straight Connector 60"/>
            <p:cNvCxnSpPr/>
            <p:nvPr/>
          </p:nvCxnSpPr>
          <p:spPr>
            <a:xfrm rot="10800000">
              <a:off x="5653315" y="6320971"/>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V="1">
              <a:off x="5471885" y="6487884"/>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1770742" y="3839028"/>
            <a:ext cx="1277258" cy="312058"/>
            <a:chOff x="5319485" y="6299200"/>
            <a:chExt cx="370116" cy="370114"/>
          </a:xfrm>
        </p:grpSpPr>
        <p:cxnSp>
          <p:nvCxnSpPr>
            <p:cNvPr id="64" name="Straight Connector 63"/>
            <p:cNvCxnSpPr/>
            <p:nvPr/>
          </p:nvCxnSpPr>
          <p:spPr>
            <a:xfrm>
              <a:off x="5326743" y="6299200"/>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flipV="1">
              <a:off x="5508173" y="6132287"/>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5319485" y="6306457"/>
              <a:ext cx="362859" cy="362857"/>
              <a:chOff x="5290456" y="6320971"/>
              <a:chExt cx="362859" cy="362857"/>
            </a:xfrm>
          </p:grpSpPr>
          <p:cxnSp>
            <p:nvCxnSpPr>
              <p:cNvPr id="67" name="Straight Connector 66"/>
              <p:cNvCxnSpPr/>
              <p:nvPr/>
            </p:nvCxnSpPr>
            <p:spPr>
              <a:xfrm rot="10800000">
                <a:off x="5653315" y="6320971"/>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V="1">
                <a:off x="5471885" y="6487884"/>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grpSp>
      <p:grpSp>
        <p:nvGrpSpPr>
          <p:cNvPr id="69" name="Group 68"/>
          <p:cNvGrpSpPr/>
          <p:nvPr/>
        </p:nvGrpSpPr>
        <p:grpSpPr>
          <a:xfrm>
            <a:off x="1807028" y="4281714"/>
            <a:ext cx="1393372" cy="348343"/>
            <a:chOff x="5319485" y="6299200"/>
            <a:chExt cx="370116" cy="370114"/>
          </a:xfrm>
        </p:grpSpPr>
        <p:cxnSp>
          <p:nvCxnSpPr>
            <p:cNvPr id="70" name="Straight Connector 69"/>
            <p:cNvCxnSpPr/>
            <p:nvPr/>
          </p:nvCxnSpPr>
          <p:spPr>
            <a:xfrm>
              <a:off x="5326743" y="6299200"/>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flipV="1">
              <a:off x="5508173" y="6132287"/>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5319485" y="6306457"/>
              <a:ext cx="362859" cy="362857"/>
              <a:chOff x="5290456" y="6320971"/>
              <a:chExt cx="362859" cy="362857"/>
            </a:xfrm>
          </p:grpSpPr>
          <p:cxnSp>
            <p:nvCxnSpPr>
              <p:cNvPr id="73" name="Straight Connector 72"/>
              <p:cNvCxnSpPr/>
              <p:nvPr/>
            </p:nvCxnSpPr>
            <p:spPr>
              <a:xfrm rot="10800000">
                <a:off x="5653315" y="6320971"/>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V="1">
                <a:off x="5471885" y="6487884"/>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grpSp>
      <p:grpSp>
        <p:nvGrpSpPr>
          <p:cNvPr id="78" name="Group 77"/>
          <p:cNvGrpSpPr/>
          <p:nvPr/>
        </p:nvGrpSpPr>
        <p:grpSpPr>
          <a:xfrm>
            <a:off x="515257" y="5588710"/>
            <a:ext cx="4027714" cy="398432"/>
            <a:chOff x="5290456" y="6320971"/>
            <a:chExt cx="362859" cy="362857"/>
          </a:xfrm>
        </p:grpSpPr>
        <p:cxnSp>
          <p:nvCxnSpPr>
            <p:cNvPr id="79" name="Straight Connector 78"/>
            <p:cNvCxnSpPr/>
            <p:nvPr/>
          </p:nvCxnSpPr>
          <p:spPr>
            <a:xfrm rot="10800000">
              <a:off x="5653315" y="6320971"/>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6200000" flipV="1">
              <a:off x="5471885" y="6487884"/>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sp>
        <p:nvSpPr>
          <p:cNvPr id="81" name="Rectangle 4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2" name="Object 81"/>
          <p:cNvGraphicFramePr>
            <a:graphicFrameLocks noChangeAspect="1"/>
          </p:cNvGraphicFramePr>
          <p:nvPr>
            <p:extLst>
              <p:ext uri="{D42A27DB-BD31-4B8C-83A1-F6EECF244321}">
                <p14:modId xmlns="" xmlns:p14="http://schemas.microsoft.com/office/powerpoint/2010/main" val="2738834203"/>
              </p:ext>
            </p:extLst>
          </p:nvPr>
        </p:nvGraphicFramePr>
        <p:xfrm>
          <a:off x="5097018" y="2294078"/>
          <a:ext cx="3684125" cy="550721"/>
        </p:xfrm>
        <a:graphic>
          <a:graphicData uri="http://schemas.openxmlformats.org/presentationml/2006/ole">
            <p:oleObj spid="_x0000_s206214" name="Equation" r:id="rId9" imgW="1841500" imgH="279400" progId="Equation.3">
              <p:embed/>
            </p:oleObj>
          </a:graphicData>
        </a:graphic>
      </p:graphicFrame>
      <p:sp>
        <p:nvSpPr>
          <p:cNvPr id="83" name="Rectangle 53"/>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4" name="Object 83"/>
          <p:cNvGraphicFramePr>
            <a:graphicFrameLocks noChangeAspect="1"/>
          </p:cNvGraphicFramePr>
          <p:nvPr>
            <p:extLst>
              <p:ext uri="{D42A27DB-BD31-4B8C-83A1-F6EECF244321}">
                <p14:modId xmlns="" xmlns:p14="http://schemas.microsoft.com/office/powerpoint/2010/main" val="1029177041"/>
              </p:ext>
            </p:extLst>
          </p:nvPr>
        </p:nvGraphicFramePr>
        <p:xfrm>
          <a:off x="4940300" y="3137122"/>
          <a:ext cx="3956957" cy="520023"/>
        </p:xfrm>
        <a:graphic>
          <a:graphicData uri="http://schemas.openxmlformats.org/presentationml/2006/ole">
            <p:oleObj spid="_x0000_s206215" name="Equation" r:id="rId10" imgW="1993680" imgH="266400" progId="Equation.3">
              <p:embed/>
            </p:oleObj>
          </a:graphicData>
        </a:graphic>
      </p:graphicFrame>
      <p:sp>
        <p:nvSpPr>
          <p:cNvPr id="85" name="Rectangle 55"/>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6" name="Object 85"/>
          <p:cNvGraphicFramePr>
            <a:graphicFrameLocks noChangeAspect="1"/>
          </p:cNvGraphicFramePr>
          <p:nvPr>
            <p:extLst>
              <p:ext uri="{D42A27DB-BD31-4B8C-83A1-F6EECF244321}">
                <p14:modId xmlns="" xmlns:p14="http://schemas.microsoft.com/office/powerpoint/2010/main" val="1473492622"/>
              </p:ext>
            </p:extLst>
          </p:nvPr>
        </p:nvGraphicFramePr>
        <p:xfrm>
          <a:off x="5399313" y="3991428"/>
          <a:ext cx="3064013" cy="545131"/>
        </p:xfrm>
        <a:graphic>
          <a:graphicData uri="http://schemas.openxmlformats.org/presentationml/2006/ole">
            <p:oleObj spid="_x0000_s206216" name="Equation" r:id="rId11" imgW="1549400" imgH="279400" progId="Equation.3">
              <p:embed/>
            </p:oleObj>
          </a:graphicData>
        </a:graphic>
      </p:graphicFrame>
      <p:sp>
        <p:nvSpPr>
          <p:cNvPr id="87" name="Rectangle 57"/>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8" name="Object 87"/>
          <p:cNvGraphicFramePr>
            <a:graphicFrameLocks noChangeAspect="1"/>
          </p:cNvGraphicFramePr>
          <p:nvPr>
            <p:extLst>
              <p:ext uri="{D42A27DB-BD31-4B8C-83A1-F6EECF244321}">
                <p14:modId xmlns="" xmlns:p14="http://schemas.microsoft.com/office/powerpoint/2010/main" val="957371774"/>
              </p:ext>
            </p:extLst>
          </p:nvPr>
        </p:nvGraphicFramePr>
        <p:xfrm>
          <a:off x="5892800" y="4876800"/>
          <a:ext cx="1899434" cy="550836"/>
        </p:xfrm>
        <a:graphic>
          <a:graphicData uri="http://schemas.openxmlformats.org/presentationml/2006/ole">
            <p:oleObj spid="_x0000_s206217" name="Equation" r:id="rId12" imgW="952087" imgH="279279" progId="Equation.3">
              <p:embed/>
            </p:oleObj>
          </a:graphicData>
        </a:graphic>
      </p:graphicFrame>
      <p:grpSp>
        <p:nvGrpSpPr>
          <p:cNvPr id="89" name="Group 88"/>
          <p:cNvGrpSpPr/>
          <p:nvPr/>
        </p:nvGrpSpPr>
        <p:grpSpPr>
          <a:xfrm>
            <a:off x="6023428" y="2322285"/>
            <a:ext cx="638629" cy="362858"/>
            <a:chOff x="5319485" y="6299200"/>
            <a:chExt cx="370116" cy="370114"/>
          </a:xfrm>
        </p:grpSpPr>
        <p:cxnSp>
          <p:nvCxnSpPr>
            <p:cNvPr id="90" name="Straight Connector 89"/>
            <p:cNvCxnSpPr/>
            <p:nvPr/>
          </p:nvCxnSpPr>
          <p:spPr>
            <a:xfrm>
              <a:off x="5326743" y="6299200"/>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5400000" flipV="1">
              <a:off x="5508173" y="6132287"/>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nvGrpSpPr>
            <p:cNvPr id="92" name="Group 91"/>
            <p:cNvGrpSpPr/>
            <p:nvPr/>
          </p:nvGrpSpPr>
          <p:grpSpPr>
            <a:xfrm>
              <a:off x="5319485" y="6306457"/>
              <a:ext cx="362859" cy="362857"/>
              <a:chOff x="5290456" y="6320971"/>
              <a:chExt cx="362859" cy="362857"/>
            </a:xfrm>
          </p:grpSpPr>
          <p:cxnSp>
            <p:nvCxnSpPr>
              <p:cNvPr id="93" name="Straight Connector 92"/>
              <p:cNvCxnSpPr/>
              <p:nvPr/>
            </p:nvCxnSpPr>
            <p:spPr>
              <a:xfrm rot="10800000">
                <a:off x="5653315" y="6320971"/>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16200000" flipV="1">
                <a:off x="5471885" y="6487884"/>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grpSp>
      <p:grpSp>
        <p:nvGrpSpPr>
          <p:cNvPr id="95" name="Group 94"/>
          <p:cNvGrpSpPr/>
          <p:nvPr/>
        </p:nvGrpSpPr>
        <p:grpSpPr>
          <a:xfrm>
            <a:off x="7097486" y="2336802"/>
            <a:ext cx="362857" cy="348342"/>
            <a:chOff x="5319485" y="6299200"/>
            <a:chExt cx="370116" cy="370114"/>
          </a:xfrm>
        </p:grpSpPr>
        <p:cxnSp>
          <p:nvCxnSpPr>
            <p:cNvPr id="96" name="Straight Connector 95"/>
            <p:cNvCxnSpPr/>
            <p:nvPr/>
          </p:nvCxnSpPr>
          <p:spPr>
            <a:xfrm>
              <a:off x="5326743" y="6299200"/>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5400000" flipV="1">
              <a:off x="5508173" y="6132287"/>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nvGrpSpPr>
            <p:cNvPr id="98" name="Group 97"/>
            <p:cNvGrpSpPr/>
            <p:nvPr/>
          </p:nvGrpSpPr>
          <p:grpSpPr>
            <a:xfrm>
              <a:off x="5319485" y="6306457"/>
              <a:ext cx="362859" cy="362857"/>
              <a:chOff x="5290456" y="6320971"/>
              <a:chExt cx="362859" cy="362857"/>
            </a:xfrm>
          </p:grpSpPr>
          <p:cxnSp>
            <p:nvCxnSpPr>
              <p:cNvPr id="99" name="Straight Connector 98"/>
              <p:cNvCxnSpPr/>
              <p:nvPr/>
            </p:nvCxnSpPr>
            <p:spPr>
              <a:xfrm rot="10800000">
                <a:off x="5653315" y="6320971"/>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6200000" flipV="1">
                <a:off x="5471885" y="6487884"/>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grpSp>
      <p:grpSp>
        <p:nvGrpSpPr>
          <p:cNvPr id="101" name="Group 100"/>
          <p:cNvGrpSpPr/>
          <p:nvPr/>
        </p:nvGrpSpPr>
        <p:grpSpPr>
          <a:xfrm>
            <a:off x="6567714" y="3947886"/>
            <a:ext cx="573315" cy="428171"/>
            <a:chOff x="5319485" y="6299200"/>
            <a:chExt cx="370116" cy="370114"/>
          </a:xfrm>
        </p:grpSpPr>
        <p:cxnSp>
          <p:nvCxnSpPr>
            <p:cNvPr id="102" name="Straight Connector 101"/>
            <p:cNvCxnSpPr/>
            <p:nvPr/>
          </p:nvCxnSpPr>
          <p:spPr>
            <a:xfrm>
              <a:off x="5326743" y="6299200"/>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flipV="1">
              <a:off x="5508173" y="6132287"/>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nvGrpSpPr>
            <p:cNvPr id="104" name="Group 103"/>
            <p:cNvGrpSpPr/>
            <p:nvPr/>
          </p:nvGrpSpPr>
          <p:grpSpPr>
            <a:xfrm>
              <a:off x="5319485" y="6306457"/>
              <a:ext cx="362859" cy="362857"/>
              <a:chOff x="5290456" y="6320971"/>
              <a:chExt cx="362859" cy="362857"/>
            </a:xfrm>
          </p:grpSpPr>
          <p:cxnSp>
            <p:nvCxnSpPr>
              <p:cNvPr id="105" name="Straight Connector 104"/>
              <p:cNvCxnSpPr/>
              <p:nvPr/>
            </p:nvCxnSpPr>
            <p:spPr>
              <a:xfrm rot="10800000">
                <a:off x="5653315" y="6320971"/>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16200000" flipV="1">
                <a:off x="5471885" y="6487884"/>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grpSp>
      <p:grpSp>
        <p:nvGrpSpPr>
          <p:cNvPr id="107" name="Group 106"/>
          <p:cNvGrpSpPr/>
          <p:nvPr/>
        </p:nvGrpSpPr>
        <p:grpSpPr>
          <a:xfrm>
            <a:off x="7061202" y="3171373"/>
            <a:ext cx="370112" cy="297541"/>
            <a:chOff x="5319485" y="6299200"/>
            <a:chExt cx="370116" cy="370114"/>
          </a:xfrm>
        </p:grpSpPr>
        <p:cxnSp>
          <p:nvCxnSpPr>
            <p:cNvPr id="108" name="Straight Connector 107"/>
            <p:cNvCxnSpPr/>
            <p:nvPr/>
          </p:nvCxnSpPr>
          <p:spPr>
            <a:xfrm>
              <a:off x="5326743" y="6299200"/>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5400000" flipV="1">
              <a:off x="5508173" y="6132287"/>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nvGrpSpPr>
            <p:cNvPr id="110" name="Group 109"/>
            <p:cNvGrpSpPr/>
            <p:nvPr/>
          </p:nvGrpSpPr>
          <p:grpSpPr>
            <a:xfrm>
              <a:off x="5319485" y="6306457"/>
              <a:ext cx="362859" cy="362857"/>
              <a:chOff x="5290456" y="6320971"/>
              <a:chExt cx="362859" cy="362857"/>
            </a:xfrm>
          </p:grpSpPr>
          <p:cxnSp>
            <p:nvCxnSpPr>
              <p:cNvPr id="111" name="Straight Connector 110"/>
              <p:cNvCxnSpPr/>
              <p:nvPr/>
            </p:nvCxnSpPr>
            <p:spPr>
              <a:xfrm rot="10800000">
                <a:off x="5653315" y="6320971"/>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16200000" flipV="1">
                <a:off x="5471885" y="6487884"/>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grpSp>
      <p:grpSp>
        <p:nvGrpSpPr>
          <p:cNvPr id="113" name="Group 112"/>
          <p:cNvGrpSpPr/>
          <p:nvPr/>
        </p:nvGrpSpPr>
        <p:grpSpPr>
          <a:xfrm>
            <a:off x="7692573" y="3962401"/>
            <a:ext cx="290284" cy="370114"/>
            <a:chOff x="5319485" y="6299200"/>
            <a:chExt cx="370116" cy="370114"/>
          </a:xfrm>
        </p:grpSpPr>
        <p:cxnSp>
          <p:nvCxnSpPr>
            <p:cNvPr id="114" name="Straight Connector 113"/>
            <p:cNvCxnSpPr/>
            <p:nvPr/>
          </p:nvCxnSpPr>
          <p:spPr>
            <a:xfrm>
              <a:off x="5326743" y="6299200"/>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5400000" flipV="1">
              <a:off x="5508173" y="6132287"/>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nvGrpSpPr>
            <p:cNvPr id="116" name="Group 115"/>
            <p:cNvGrpSpPr/>
            <p:nvPr/>
          </p:nvGrpSpPr>
          <p:grpSpPr>
            <a:xfrm>
              <a:off x="5319485" y="6306457"/>
              <a:ext cx="362859" cy="362857"/>
              <a:chOff x="5290456" y="6320971"/>
              <a:chExt cx="362859" cy="362857"/>
            </a:xfrm>
          </p:grpSpPr>
          <p:cxnSp>
            <p:nvCxnSpPr>
              <p:cNvPr id="117" name="Straight Connector 116"/>
              <p:cNvCxnSpPr/>
              <p:nvPr/>
            </p:nvCxnSpPr>
            <p:spPr>
              <a:xfrm rot="10800000">
                <a:off x="5653315" y="6320971"/>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6200000" flipV="1">
                <a:off x="5471885" y="6487884"/>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grpSp>
      <p:grpSp>
        <p:nvGrpSpPr>
          <p:cNvPr id="119" name="Group 118"/>
          <p:cNvGrpSpPr/>
          <p:nvPr/>
        </p:nvGrpSpPr>
        <p:grpSpPr>
          <a:xfrm>
            <a:off x="5007428" y="5552424"/>
            <a:ext cx="4027714" cy="398432"/>
            <a:chOff x="5290456" y="6320971"/>
            <a:chExt cx="362859" cy="362857"/>
          </a:xfrm>
        </p:grpSpPr>
        <p:cxnSp>
          <p:nvCxnSpPr>
            <p:cNvPr id="120" name="Straight Connector 119"/>
            <p:cNvCxnSpPr/>
            <p:nvPr/>
          </p:nvCxnSpPr>
          <p:spPr>
            <a:xfrm rot="10800000">
              <a:off x="5653315" y="6320971"/>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V="1">
              <a:off x="5471885" y="6487884"/>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sp>
        <p:nvSpPr>
          <p:cNvPr id="122" name="TextBox 121"/>
          <p:cNvSpPr txBox="1"/>
          <p:nvPr/>
        </p:nvSpPr>
        <p:spPr>
          <a:xfrm>
            <a:off x="5094514" y="5486400"/>
            <a:ext cx="3802743" cy="400110"/>
          </a:xfrm>
          <a:prstGeom prst="rect">
            <a:avLst/>
          </a:prstGeom>
          <a:noFill/>
        </p:spPr>
        <p:txBody>
          <a:bodyPr wrap="square" rtlCol="0">
            <a:spAutoFit/>
          </a:bodyPr>
          <a:lstStyle/>
          <a:p>
            <a:r>
              <a:rPr lang="en-US" sz="2000" b="1" smtClean="0"/>
              <a:t>   Moguće jos isto sa (t</a:t>
            </a:r>
            <a:r>
              <a:rPr lang="en-US" sz="2000" b="1" i="1" smtClean="0"/>
              <a:t>–r/c) </a:t>
            </a:r>
            <a:r>
              <a:rPr lang="en-US" sz="2000" b="1"/>
              <a:t> </a:t>
            </a:r>
            <a:r>
              <a:rPr lang="en-US" sz="2000" b="1" smtClean="0"/>
              <a:t>i  </a:t>
            </a:r>
            <a:endParaRPr lang="en-US" sz="2000" b="1"/>
          </a:p>
        </p:txBody>
      </p:sp>
      <p:sp>
        <p:nvSpPr>
          <p:cNvPr id="123" name="Rectangle 69"/>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5" name="Rectangle 71"/>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7" name="Rectangle 73"/>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9" name="Rectangle 75"/>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0" name="Object 129"/>
          <p:cNvGraphicFramePr>
            <a:graphicFrameLocks noChangeAspect="1"/>
          </p:cNvGraphicFramePr>
          <p:nvPr>
            <p:extLst>
              <p:ext uri="{D42A27DB-BD31-4B8C-83A1-F6EECF244321}">
                <p14:modId xmlns="" xmlns:p14="http://schemas.microsoft.com/office/powerpoint/2010/main" val="3074239115"/>
              </p:ext>
            </p:extLst>
          </p:nvPr>
        </p:nvGraphicFramePr>
        <p:xfrm>
          <a:off x="8316685" y="5486401"/>
          <a:ext cx="655962" cy="407760"/>
        </p:xfrm>
        <a:graphic>
          <a:graphicData uri="http://schemas.openxmlformats.org/presentationml/2006/ole">
            <p:oleObj spid="_x0000_s206218" name="Equation" r:id="rId13" imgW="355292" imgH="215713" progId="Equation.3">
              <p:embed/>
            </p:oleObj>
          </a:graphicData>
        </a:graphic>
      </p:graphicFrame>
      <p:graphicFrame>
        <p:nvGraphicFramePr>
          <p:cNvPr id="131" name="Object 130"/>
          <p:cNvGraphicFramePr>
            <a:graphicFrameLocks noChangeAspect="1"/>
          </p:cNvGraphicFramePr>
          <p:nvPr>
            <p:extLst>
              <p:ext uri="{D42A27DB-BD31-4B8C-83A1-F6EECF244321}">
                <p14:modId xmlns="" xmlns:p14="http://schemas.microsoft.com/office/powerpoint/2010/main" val="1757805080"/>
              </p:ext>
            </p:extLst>
          </p:nvPr>
        </p:nvGraphicFramePr>
        <p:xfrm>
          <a:off x="426357" y="2904217"/>
          <a:ext cx="4102100" cy="419100"/>
        </p:xfrm>
        <a:graphic>
          <a:graphicData uri="http://schemas.openxmlformats.org/presentationml/2006/ole">
            <p:oleObj spid="_x0000_s206219" name="Equation" r:id="rId14" imgW="2005729" imgH="203112" progId="Equation.3">
              <p:embed/>
            </p:oleObj>
          </a:graphicData>
        </a:graphic>
      </p:graphicFrame>
      <p:grpSp>
        <p:nvGrpSpPr>
          <p:cNvPr id="132" name="Group 131"/>
          <p:cNvGrpSpPr/>
          <p:nvPr/>
        </p:nvGrpSpPr>
        <p:grpSpPr>
          <a:xfrm>
            <a:off x="6037943" y="3156856"/>
            <a:ext cx="616857" cy="362858"/>
            <a:chOff x="5319485" y="6299200"/>
            <a:chExt cx="370116" cy="370114"/>
          </a:xfrm>
        </p:grpSpPr>
        <p:cxnSp>
          <p:nvCxnSpPr>
            <p:cNvPr id="133" name="Straight Connector 132"/>
            <p:cNvCxnSpPr/>
            <p:nvPr/>
          </p:nvCxnSpPr>
          <p:spPr>
            <a:xfrm>
              <a:off x="5326743" y="6299200"/>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5400000" flipV="1">
              <a:off x="5508173" y="6132287"/>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nvGrpSpPr>
            <p:cNvPr id="135" name="Group 134"/>
            <p:cNvGrpSpPr/>
            <p:nvPr/>
          </p:nvGrpSpPr>
          <p:grpSpPr>
            <a:xfrm>
              <a:off x="5319485" y="6306457"/>
              <a:ext cx="362859" cy="362857"/>
              <a:chOff x="5290456" y="6320971"/>
              <a:chExt cx="362859" cy="362857"/>
            </a:xfrm>
          </p:grpSpPr>
          <p:cxnSp>
            <p:nvCxnSpPr>
              <p:cNvPr id="136" name="Straight Connector 135"/>
              <p:cNvCxnSpPr/>
              <p:nvPr/>
            </p:nvCxnSpPr>
            <p:spPr>
              <a:xfrm rot="10800000">
                <a:off x="5653315" y="6320971"/>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6200000" flipV="1">
                <a:off x="5471885" y="6487884"/>
                <a:ext cx="0" cy="36285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grpSp>
      <p:sp>
        <p:nvSpPr>
          <p:cNvPr id="8" name="Slide Number Placeholder 7"/>
          <p:cNvSpPr>
            <a:spLocks noGrp="1"/>
          </p:cNvSpPr>
          <p:nvPr>
            <p:ph type="sldNum" sz="quarter" idx="12"/>
          </p:nvPr>
        </p:nvSpPr>
        <p:spPr/>
        <p:txBody>
          <a:bodyPr/>
          <a:lstStyle/>
          <a:p>
            <a:fld id="{AABACDFE-154D-49BC-A8A5-5B7797E7C7F5}" type="slidenum">
              <a:rPr lang="en-US" smtClean="0"/>
              <a:pPr/>
              <a:t>59</a:t>
            </a:fld>
            <a:endParaRPr lang="en-US"/>
          </a:p>
        </p:txBody>
      </p:sp>
    </p:spTree>
    <p:extLst>
      <p:ext uri="{BB962C8B-B14F-4D97-AF65-F5344CB8AC3E}">
        <p14:creationId xmlns="" xmlns:p14="http://schemas.microsoft.com/office/powerpoint/2010/main" val="33853866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 xmlns:a14="http://schemas.microsoft.com/office/drawing/2010/main" val="0"/>
              </a:ext>
            </a:extLst>
          </a:blip>
          <a:srcRect/>
          <a:stretch>
            <a:fillRect/>
          </a:stretch>
        </p:blipFill>
        <p:spPr bwMode="auto">
          <a:xfrm>
            <a:off x="841829" y="1640116"/>
            <a:ext cx="3743959" cy="1799770"/>
          </a:xfrm>
          <a:prstGeom prst="rect">
            <a:avLst/>
          </a:prstGeom>
          <a:noFill/>
          <a:ln>
            <a:noFill/>
          </a:ln>
        </p:spPr>
      </p:pic>
      <p:pic>
        <p:nvPicPr>
          <p:cNvPr id="5" name="Picture 4"/>
          <p:cNvPicPr/>
          <p:nvPr/>
        </p:nvPicPr>
        <p:blipFill>
          <a:blip r:embed="rId3">
            <a:extLst>
              <a:ext uri="{28A0092B-C50C-407E-A947-70E740481C1C}">
                <a14:useLocalDpi xmlns="" xmlns:a14="http://schemas.microsoft.com/office/drawing/2010/main" val="0"/>
              </a:ext>
            </a:extLst>
          </a:blip>
          <a:srcRect/>
          <a:stretch>
            <a:fillRect/>
          </a:stretch>
        </p:blipFill>
        <p:spPr bwMode="auto">
          <a:xfrm>
            <a:off x="5254171" y="1645922"/>
            <a:ext cx="3497944" cy="1750421"/>
          </a:xfrm>
          <a:prstGeom prst="rect">
            <a:avLst/>
          </a:prstGeom>
          <a:noFill/>
          <a:ln>
            <a:noFill/>
          </a:ln>
        </p:spPr>
      </p:pic>
      <p:pic>
        <p:nvPicPr>
          <p:cNvPr id="6" name="Picture 5"/>
          <p:cNvPicPr/>
          <p:nvPr/>
        </p:nvPicPr>
        <p:blipFill>
          <a:blip r:embed="rId4">
            <a:extLst>
              <a:ext uri="{28A0092B-C50C-407E-A947-70E740481C1C}">
                <a14:useLocalDpi xmlns="" xmlns:a14="http://schemas.microsoft.com/office/drawing/2010/main" val="0"/>
              </a:ext>
            </a:extLst>
          </a:blip>
          <a:srcRect/>
          <a:stretch>
            <a:fillRect/>
          </a:stretch>
        </p:blipFill>
        <p:spPr bwMode="auto">
          <a:xfrm>
            <a:off x="1422400" y="1074057"/>
            <a:ext cx="2394857" cy="488407"/>
          </a:xfrm>
          <a:prstGeom prst="rect">
            <a:avLst/>
          </a:prstGeom>
          <a:noFill/>
          <a:ln>
            <a:noFill/>
          </a:ln>
        </p:spPr>
      </p:pic>
      <p:pic>
        <p:nvPicPr>
          <p:cNvPr id="7" name="Picture 6"/>
          <p:cNvPicPr/>
          <p:nvPr/>
        </p:nvPicPr>
        <p:blipFill>
          <a:blip r:embed="rId5">
            <a:extLst>
              <a:ext uri="{28A0092B-C50C-407E-A947-70E740481C1C}">
                <a14:useLocalDpi xmlns="" xmlns:a14="http://schemas.microsoft.com/office/drawing/2010/main" val="0"/>
              </a:ext>
            </a:extLst>
          </a:blip>
          <a:srcRect/>
          <a:stretch>
            <a:fillRect/>
          </a:stretch>
        </p:blipFill>
        <p:spPr bwMode="auto">
          <a:xfrm>
            <a:off x="5210630" y="1015999"/>
            <a:ext cx="1146628" cy="508001"/>
          </a:xfrm>
          <a:prstGeom prst="rect">
            <a:avLst/>
          </a:prstGeom>
          <a:noFill/>
          <a:ln>
            <a:noFill/>
          </a:ln>
        </p:spPr>
      </p:pic>
      <p:pic>
        <p:nvPicPr>
          <p:cNvPr id="8" name="Picture 7"/>
          <p:cNvPicPr/>
          <p:nvPr/>
        </p:nvPicPr>
        <p:blipFill>
          <a:blip r:embed="rId6">
            <a:extLst>
              <a:ext uri="{28A0092B-C50C-407E-A947-70E740481C1C}">
                <a14:useLocalDpi xmlns="" xmlns:a14="http://schemas.microsoft.com/office/drawing/2010/main" val="0"/>
              </a:ext>
            </a:extLst>
          </a:blip>
          <a:srcRect/>
          <a:stretch>
            <a:fillRect/>
          </a:stretch>
        </p:blipFill>
        <p:spPr bwMode="auto">
          <a:xfrm>
            <a:off x="6489337" y="261257"/>
            <a:ext cx="2291805" cy="1288143"/>
          </a:xfrm>
          <a:prstGeom prst="rect">
            <a:avLst/>
          </a:prstGeom>
          <a:noFill/>
          <a:ln>
            <a:noFill/>
          </a:ln>
        </p:spPr>
      </p:pic>
      <p:pic>
        <p:nvPicPr>
          <p:cNvPr id="182274" name="Picture 2"/>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179123" y="4005943"/>
            <a:ext cx="4636709" cy="27431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2277" name="Picture 5"/>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5167086" y="4339771"/>
            <a:ext cx="1777363" cy="21728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2278" name="Picture 6"/>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7112000" y="4368799"/>
            <a:ext cx="1879566" cy="20463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2279" name="Picture 7"/>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4814435" y="3397704"/>
            <a:ext cx="4174713" cy="4340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2280" name="Picture 8"/>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5297714" y="3889611"/>
            <a:ext cx="3332961" cy="215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2281" name="Picture 9"/>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188687" y="3635909"/>
            <a:ext cx="4542972" cy="192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2061029" y="116114"/>
            <a:ext cx="3991429" cy="584775"/>
          </a:xfrm>
          <a:prstGeom prst="rect">
            <a:avLst/>
          </a:prstGeom>
          <a:noFill/>
        </p:spPr>
        <p:txBody>
          <a:bodyPr wrap="square" rtlCol="0">
            <a:spAutoFit/>
          </a:bodyPr>
          <a:lstStyle/>
          <a:p>
            <a:r>
              <a:rPr lang="en-US" sz="3200" smtClean="0"/>
              <a:t>Petrovićevo Školovanje</a:t>
            </a:r>
            <a:endParaRPr lang="en-US" sz="3200"/>
          </a:p>
        </p:txBody>
      </p:sp>
      <p:sp>
        <p:nvSpPr>
          <p:cNvPr id="9" name="TextBox 8"/>
          <p:cNvSpPr txBox="1"/>
          <p:nvPr/>
        </p:nvSpPr>
        <p:spPr>
          <a:xfrm>
            <a:off x="8805446" y="319314"/>
            <a:ext cx="338554" cy="461665"/>
          </a:xfrm>
          <a:prstGeom prst="rect">
            <a:avLst/>
          </a:prstGeom>
          <a:noFill/>
        </p:spPr>
        <p:txBody>
          <a:bodyPr wrap="none" rtlCol="0">
            <a:spAutoFit/>
          </a:bodyPr>
          <a:lstStyle/>
          <a:p>
            <a:r>
              <a:rPr lang="en-US" sz="2400" smtClean="0"/>
              <a:t>*</a:t>
            </a:r>
            <a:endParaRPr lang="en-US" sz="2400"/>
          </a:p>
        </p:txBody>
      </p:sp>
      <p:sp>
        <p:nvSpPr>
          <p:cNvPr id="20" name="TextBox 19"/>
          <p:cNvSpPr txBox="1"/>
          <p:nvPr/>
        </p:nvSpPr>
        <p:spPr>
          <a:xfrm>
            <a:off x="7143560" y="1531257"/>
            <a:ext cx="1965603" cy="461665"/>
          </a:xfrm>
          <a:prstGeom prst="rect">
            <a:avLst/>
          </a:prstGeom>
          <a:noFill/>
        </p:spPr>
        <p:txBody>
          <a:bodyPr wrap="none" rtlCol="0">
            <a:spAutoFit/>
          </a:bodyPr>
          <a:lstStyle/>
          <a:p>
            <a:r>
              <a:rPr lang="en-US" sz="2400" b="1" smtClean="0"/>
              <a:t>*</a:t>
            </a:r>
            <a:r>
              <a:rPr lang="en-US" b="1" smtClean="0"/>
              <a:t>iz hemije, 1891. !</a:t>
            </a:r>
            <a:endParaRPr lang="en-US" sz="2400" b="1"/>
          </a:p>
        </p:txBody>
      </p:sp>
      <p:sp>
        <p:nvSpPr>
          <p:cNvPr id="2" name="TextBox 1"/>
          <p:cNvSpPr txBox="1"/>
          <p:nvPr/>
        </p:nvSpPr>
        <p:spPr>
          <a:xfrm>
            <a:off x="1683657" y="537028"/>
            <a:ext cx="4470400" cy="369332"/>
          </a:xfrm>
          <a:prstGeom prst="rect">
            <a:avLst/>
          </a:prstGeom>
          <a:noFill/>
        </p:spPr>
        <p:txBody>
          <a:bodyPr wrap="square" rtlCol="0">
            <a:spAutoFit/>
          </a:bodyPr>
          <a:lstStyle/>
          <a:p>
            <a:r>
              <a:rPr lang="en-US" i="1" smtClean="0"/>
              <a:t>  (Iz prezentacija A. Lipkovskog i Ž. Mijajlovića)</a:t>
            </a:r>
            <a:endParaRPr lang="en-US" i="1"/>
          </a:p>
        </p:txBody>
      </p:sp>
    </p:spTree>
    <p:extLst>
      <p:ext uri="{BB962C8B-B14F-4D97-AF65-F5344CB8AC3E}">
        <p14:creationId xmlns="" xmlns:p14="http://schemas.microsoft.com/office/powerpoint/2010/main" val="3207622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206051" y="1030515"/>
            <a:ext cx="5789835" cy="30924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77257" y="4238171"/>
            <a:ext cx="5036457" cy="493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480456" y="420917"/>
            <a:ext cx="6516915" cy="400110"/>
          </a:xfrm>
          <a:prstGeom prst="rect">
            <a:avLst/>
          </a:prstGeom>
          <a:noFill/>
        </p:spPr>
        <p:txBody>
          <a:bodyPr wrap="square" rtlCol="0">
            <a:spAutoFit/>
          </a:bodyPr>
          <a:lstStyle/>
          <a:p>
            <a:r>
              <a:rPr lang="en-US" sz="2000" b="1" smtClean="0"/>
              <a:t> Structure of electric field and an electron situated within it</a:t>
            </a:r>
            <a:endParaRPr lang="en-US" sz="2000" b="1"/>
          </a:p>
        </p:txBody>
      </p:sp>
      <p:cxnSp>
        <p:nvCxnSpPr>
          <p:cNvPr id="8" name="Straight Arrow Connector 7"/>
          <p:cNvCxnSpPr/>
          <p:nvPr/>
        </p:nvCxnSpPr>
        <p:spPr>
          <a:xfrm flipV="1">
            <a:off x="7039429" y="2162629"/>
            <a:ext cx="725714" cy="5805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p:cNvGraphicFramePr>
            <a:graphicFrameLocks noChangeAspect="1"/>
          </p:cNvGraphicFramePr>
          <p:nvPr>
            <p:extLst>
              <p:ext uri="{D42A27DB-BD31-4B8C-83A1-F6EECF244321}">
                <p14:modId xmlns="" xmlns:p14="http://schemas.microsoft.com/office/powerpoint/2010/main" val="2451962308"/>
              </p:ext>
            </p:extLst>
          </p:nvPr>
        </p:nvGraphicFramePr>
        <p:xfrm>
          <a:off x="348342" y="3120571"/>
          <a:ext cx="751115" cy="333829"/>
        </p:xfrm>
        <a:graphic>
          <a:graphicData uri="http://schemas.openxmlformats.org/presentationml/2006/ole">
            <p:oleObj spid="_x0000_s117409" name="Equation" r:id="rId4" imgW="342751" imgH="152334" progId="Equation.3">
              <p:embed/>
            </p:oleObj>
          </a:graphicData>
        </a:graphic>
      </p:graphicFrame>
      <p:graphicFrame>
        <p:nvGraphicFramePr>
          <p:cNvPr id="11" name="Object 10"/>
          <p:cNvGraphicFramePr>
            <a:graphicFrameLocks noChangeAspect="1"/>
          </p:cNvGraphicFramePr>
          <p:nvPr>
            <p:extLst>
              <p:ext uri="{D42A27DB-BD31-4B8C-83A1-F6EECF244321}">
                <p14:modId xmlns="" xmlns:p14="http://schemas.microsoft.com/office/powerpoint/2010/main" val="2183848250"/>
              </p:ext>
            </p:extLst>
          </p:nvPr>
        </p:nvGraphicFramePr>
        <p:xfrm>
          <a:off x="321386" y="2220687"/>
          <a:ext cx="1945020" cy="858612"/>
        </p:xfrm>
        <a:graphic>
          <a:graphicData uri="http://schemas.openxmlformats.org/presentationml/2006/ole">
            <p:oleObj spid="_x0000_s117410" name="Equation" r:id="rId5" imgW="1054100" imgH="469900" progId="Equation.3">
              <p:embed/>
            </p:oleObj>
          </a:graphicData>
        </a:graphic>
      </p:graphicFrame>
      <p:graphicFrame>
        <p:nvGraphicFramePr>
          <p:cNvPr id="13" name="Object 12"/>
          <p:cNvGraphicFramePr>
            <a:graphicFrameLocks noChangeAspect="1"/>
          </p:cNvGraphicFramePr>
          <p:nvPr>
            <p:extLst>
              <p:ext uri="{D42A27DB-BD31-4B8C-83A1-F6EECF244321}">
                <p14:modId xmlns="" xmlns:p14="http://schemas.microsoft.com/office/powerpoint/2010/main" val="3818185921"/>
              </p:ext>
            </p:extLst>
          </p:nvPr>
        </p:nvGraphicFramePr>
        <p:xfrm>
          <a:off x="1468119" y="3091542"/>
          <a:ext cx="707573" cy="362858"/>
        </p:xfrm>
        <a:graphic>
          <a:graphicData uri="http://schemas.openxmlformats.org/presentationml/2006/ole">
            <p:oleObj spid="_x0000_s117411" name="Equation" r:id="rId6" imgW="368300" imgH="190500" progId="Equation.3">
              <p:embed/>
            </p:oleObj>
          </a:graphicData>
        </a:graphic>
      </p:graphicFrame>
      <p:sp>
        <p:nvSpPr>
          <p:cNvPr id="14"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7"/>
          <p:cNvSpPr>
            <a:spLocks noChangeArrowheads="1"/>
          </p:cNvSpPr>
          <p:nvPr/>
        </p:nvSpPr>
        <p:spPr bwMode="auto">
          <a:xfrm>
            <a:off x="1074056" y="3096438"/>
            <a:ext cx="425116"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Arial" pitchFamily="34" charset="0"/>
              </a:rPr>
              <a:t>for</a:t>
            </a:r>
          </a:p>
        </p:txBody>
      </p:sp>
      <p:sp>
        <p:nvSpPr>
          <p:cNvPr id="16" name="TextBox 15"/>
          <p:cNvSpPr txBox="1"/>
          <p:nvPr/>
        </p:nvSpPr>
        <p:spPr>
          <a:xfrm>
            <a:off x="7910285" y="1799771"/>
            <a:ext cx="595086" cy="400110"/>
          </a:xfrm>
          <a:prstGeom prst="rect">
            <a:avLst/>
          </a:prstGeom>
          <a:noFill/>
        </p:spPr>
        <p:txBody>
          <a:bodyPr wrap="square" rtlCol="0">
            <a:spAutoFit/>
          </a:bodyPr>
          <a:lstStyle/>
          <a:p>
            <a:r>
              <a:rPr lang="en-US" sz="2000" i="1" smtClean="0"/>
              <a:t>F</a:t>
            </a:r>
            <a:endParaRPr lang="en-US" sz="2000" i="1"/>
          </a:p>
        </p:txBody>
      </p:sp>
      <p:sp>
        <p:nvSpPr>
          <p:cNvPr id="4" name="Rectangle 3"/>
          <p:cNvSpPr/>
          <p:nvPr/>
        </p:nvSpPr>
        <p:spPr>
          <a:xfrm>
            <a:off x="1451428" y="3860800"/>
            <a:ext cx="4891314" cy="638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6883" name="Picture 147"/>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286430" y="4095750"/>
            <a:ext cx="8658225" cy="2324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9265957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785258" y="642258"/>
            <a:ext cx="5573486" cy="55734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AABACDFE-154D-49BC-A8A5-5B7797E7C7F5}" type="slidenum">
              <a:rPr lang="en-US" smtClean="0"/>
              <a:pPr/>
              <a:t>61</a:t>
            </a:fld>
            <a:endParaRPr lang="en-US"/>
          </a:p>
        </p:txBody>
      </p:sp>
      <p:sp>
        <p:nvSpPr>
          <p:cNvPr id="3" name="Rectangle 2"/>
          <p:cNvSpPr/>
          <p:nvPr/>
        </p:nvSpPr>
        <p:spPr>
          <a:xfrm>
            <a:off x="3033486" y="4078514"/>
            <a:ext cx="217714" cy="522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863771" y="4136571"/>
            <a:ext cx="406400" cy="290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19200" y="4383314"/>
            <a:ext cx="6821714" cy="20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under influence of electric field all electrons, in whatever position they were, are turning their axes so that there is some overall component of projections of their spins onto the conductor’s axis </a:t>
            </a:r>
          </a:p>
        </p:txBody>
      </p:sp>
      <p:sp>
        <p:nvSpPr>
          <p:cNvPr id="6" name="TextBox 5"/>
          <p:cNvSpPr txBox="1"/>
          <p:nvPr/>
        </p:nvSpPr>
        <p:spPr>
          <a:xfrm>
            <a:off x="235279" y="4392289"/>
            <a:ext cx="8908721" cy="2246769"/>
          </a:xfrm>
          <a:prstGeom prst="rect">
            <a:avLst/>
          </a:prstGeom>
          <a:noFill/>
        </p:spPr>
        <p:txBody>
          <a:bodyPr wrap="none" rtlCol="0">
            <a:spAutoFit/>
          </a:bodyPr>
          <a:lstStyle/>
          <a:p>
            <a:r>
              <a:rPr lang="en-US" sz="2000" b="1" smtClean="0"/>
              <a:t>Under </a:t>
            </a:r>
            <a:r>
              <a:rPr lang="en-US" sz="2000" b="1"/>
              <a:t>influence of electric field all electrons, in whatever position they were, </a:t>
            </a:r>
            <a:r>
              <a:rPr lang="en-US" sz="2000" b="1" smtClean="0"/>
              <a:t>are </a:t>
            </a:r>
          </a:p>
          <a:p>
            <a:r>
              <a:rPr lang="en-US" sz="2000" b="1" smtClean="0"/>
              <a:t>turning their axes </a:t>
            </a:r>
            <a:r>
              <a:rPr lang="en-US" sz="2000" b="1"/>
              <a:t>so that there is some overall component of </a:t>
            </a:r>
            <a:r>
              <a:rPr lang="en-US" sz="2000" b="1" smtClean="0"/>
              <a:t>projections of </a:t>
            </a:r>
            <a:r>
              <a:rPr lang="en-US" sz="2000" b="1"/>
              <a:t>their </a:t>
            </a:r>
            <a:endParaRPr lang="en-US" sz="2000" b="1" smtClean="0"/>
          </a:p>
          <a:p>
            <a:r>
              <a:rPr lang="en-US" sz="2000" b="1" smtClean="0"/>
              <a:t>spins </a:t>
            </a:r>
            <a:r>
              <a:rPr lang="en-US" sz="2000" b="1"/>
              <a:t>onto the conductor’s </a:t>
            </a:r>
            <a:r>
              <a:rPr lang="en-US" sz="2000" b="1" smtClean="0"/>
              <a:t>axis; with </a:t>
            </a:r>
            <a:r>
              <a:rPr lang="en-US" sz="2000" b="1"/>
              <a:t>respect to whatever part of </a:t>
            </a:r>
            <a:r>
              <a:rPr lang="en-US" sz="2000" b="1" smtClean="0"/>
              <a:t>conductor’s </a:t>
            </a:r>
          </a:p>
          <a:p>
            <a:r>
              <a:rPr lang="en-US" sz="2000" b="1" smtClean="0"/>
              <a:t>surface </a:t>
            </a:r>
            <a:r>
              <a:rPr lang="en-US" sz="2000" b="1"/>
              <a:t>the half of electrons gets turned </a:t>
            </a:r>
            <a:r>
              <a:rPr lang="en-US" sz="2000" b="1" smtClean="0"/>
              <a:t>towards </a:t>
            </a:r>
            <a:r>
              <a:rPr lang="en-US" sz="2000" b="1"/>
              <a:t>that very surface-part, </a:t>
            </a:r>
            <a:r>
              <a:rPr lang="en-US" sz="2000" b="1" smtClean="0"/>
              <a:t>the </a:t>
            </a:r>
            <a:r>
              <a:rPr lang="en-US" sz="2000" b="1"/>
              <a:t>other </a:t>
            </a:r>
            <a:endParaRPr lang="en-US" sz="2000" b="1" smtClean="0"/>
          </a:p>
          <a:p>
            <a:r>
              <a:rPr lang="en-US" sz="2000" b="1" smtClean="0"/>
              <a:t>half </a:t>
            </a:r>
            <a:r>
              <a:rPr lang="en-US" sz="2000" b="1"/>
              <a:t>to the other one, so that circulation of every pair </a:t>
            </a:r>
            <a:r>
              <a:rPr lang="en-US" sz="2000" b="1" smtClean="0"/>
              <a:t>of </a:t>
            </a:r>
            <a:r>
              <a:rPr lang="en-US" sz="2000" b="1"/>
              <a:t>electrons gives </a:t>
            </a:r>
            <a:r>
              <a:rPr lang="en-US" sz="2000" b="1" smtClean="0"/>
              <a:t>the </a:t>
            </a:r>
          </a:p>
          <a:p>
            <a:r>
              <a:rPr lang="en-US" sz="2000" b="1" smtClean="0"/>
              <a:t>summary </a:t>
            </a:r>
            <a:r>
              <a:rPr lang="en-US" sz="2000" b="1"/>
              <a:t>(overall?) circulation, the axis of which being oriented along </a:t>
            </a:r>
            <a:r>
              <a:rPr lang="en-US" sz="2000" b="1" smtClean="0"/>
              <a:t>the </a:t>
            </a:r>
          </a:p>
          <a:p>
            <a:r>
              <a:rPr lang="en-US" sz="2000" b="1" smtClean="0"/>
              <a:t>conductor’s </a:t>
            </a:r>
            <a:r>
              <a:rPr lang="en-US" sz="2000" b="1"/>
              <a:t>axis</a:t>
            </a:r>
            <a:r>
              <a:rPr lang="en-US" sz="2000" b="1" smtClean="0"/>
              <a:t>.</a:t>
            </a:r>
            <a:endParaRPr lang="en-US" sz="2000" b="1"/>
          </a:p>
        </p:txBody>
      </p:sp>
    </p:spTree>
    <p:extLst>
      <p:ext uri="{BB962C8B-B14F-4D97-AF65-F5344CB8AC3E}">
        <p14:creationId xmlns="" xmlns:p14="http://schemas.microsoft.com/office/powerpoint/2010/main" val="3963520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BACDFE-154D-49BC-A8A5-5B7797E7C7F5}" type="slidenum">
              <a:rPr lang="en-US" smtClean="0"/>
              <a:pPr/>
              <a:t>62</a:t>
            </a:fld>
            <a:endParaRPr lang="en-US"/>
          </a:p>
        </p:txBody>
      </p:sp>
      <p:sp>
        <p:nvSpPr>
          <p:cNvPr id="3" name="Rectangle 2"/>
          <p:cNvSpPr/>
          <p:nvPr/>
        </p:nvSpPr>
        <p:spPr>
          <a:xfrm>
            <a:off x="1175657" y="4209142"/>
            <a:ext cx="5036457" cy="493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2857" y="362860"/>
            <a:ext cx="8476343" cy="400110"/>
          </a:xfrm>
          <a:prstGeom prst="rect">
            <a:avLst/>
          </a:prstGeom>
          <a:noFill/>
        </p:spPr>
        <p:txBody>
          <a:bodyPr wrap="square" rtlCol="0">
            <a:spAutoFit/>
          </a:bodyPr>
          <a:lstStyle/>
          <a:p>
            <a:r>
              <a:rPr lang="en-US" sz="2000" b="1" smtClean="0"/>
              <a:t> Electron moving in magnetic field – cause of </a:t>
            </a:r>
            <a:r>
              <a:rPr lang="en-US" sz="2000" b="1" err="1" smtClean="0"/>
              <a:t>Lorentz’z</a:t>
            </a:r>
            <a:r>
              <a:rPr lang="en-US" sz="2000" b="1" smtClean="0"/>
              <a:t> force i </a:t>
            </a:r>
            <a:r>
              <a:rPr lang="en-US" sz="2000" b="1" err="1" smtClean="0"/>
              <a:t>fizikalnost</a:t>
            </a:r>
            <a:r>
              <a:rPr lang="en-US" sz="2000" b="1" smtClean="0"/>
              <a:t> A-</a:t>
            </a:r>
            <a:r>
              <a:rPr lang="en-US" sz="2000" b="1" err="1" smtClean="0"/>
              <a:t>toka</a:t>
            </a:r>
            <a:endParaRPr lang="en-US" sz="2000" b="1"/>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1922"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40230" y="1857827"/>
            <a:ext cx="2185473" cy="26100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67659" y="1857827"/>
            <a:ext cx="406400" cy="461665"/>
          </a:xfrm>
          <a:prstGeom prst="rect">
            <a:avLst/>
          </a:prstGeom>
          <a:noFill/>
        </p:spPr>
        <p:txBody>
          <a:bodyPr wrap="square" rtlCol="0">
            <a:spAutoFit/>
          </a:bodyPr>
          <a:lstStyle/>
          <a:p>
            <a:r>
              <a:rPr lang="en-US" sz="2400" b="1" i="1" smtClean="0"/>
              <a:t>B</a:t>
            </a:r>
            <a:endParaRPr lang="en-US" sz="2400" b="1" i="1"/>
          </a:p>
        </p:txBody>
      </p:sp>
      <p:sp>
        <p:nvSpPr>
          <p:cNvPr id="17" name="TextBox 16"/>
          <p:cNvSpPr txBox="1"/>
          <p:nvPr/>
        </p:nvSpPr>
        <p:spPr>
          <a:xfrm>
            <a:off x="631371" y="3897085"/>
            <a:ext cx="406400" cy="461665"/>
          </a:xfrm>
          <a:prstGeom prst="rect">
            <a:avLst/>
          </a:prstGeom>
          <a:noFill/>
        </p:spPr>
        <p:txBody>
          <a:bodyPr wrap="square" rtlCol="0">
            <a:spAutoFit/>
          </a:bodyPr>
          <a:lstStyle/>
          <a:p>
            <a:r>
              <a:rPr lang="en-US" sz="2400" b="1" i="1" smtClean="0"/>
              <a:t>B</a:t>
            </a:r>
            <a:endParaRPr lang="en-US" sz="2400" b="1" i="1"/>
          </a:p>
        </p:txBody>
      </p:sp>
      <p:cxnSp>
        <p:nvCxnSpPr>
          <p:cNvPr id="8" name="Straight Arrow Connector 7"/>
          <p:cNvCxnSpPr>
            <a:endCxn id="81922" idx="1"/>
          </p:cNvCxnSpPr>
          <p:nvPr/>
        </p:nvCxnSpPr>
        <p:spPr>
          <a:xfrm>
            <a:off x="174171" y="3149600"/>
            <a:ext cx="566059" cy="1326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0457" y="2561769"/>
            <a:ext cx="406400" cy="461665"/>
          </a:xfrm>
          <a:prstGeom prst="rect">
            <a:avLst/>
          </a:prstGeom>
          <a:noFill/>
        </p:spPr>
        <p:txBody>
          <a:bodyPr wrap="square" rtlCol="0">
            <a:spAutoFit/>
          </a:bodyPr>
          <a:lstStyle/>
          <a:p>
            <a:r>
              <a:rPr lang="en-US" sz="2400" b="1" i="1" smtClean="0"/>
              <a:t>E</a:t>
            </a:r>
            <a:endParaRPr lang="en-US" sz="2400" b="1" i="1"/>
          </a:p>
        </p:txBody>
      </p:sp>
      <p:sp>
        <p:nvSpPr>
          <p:cNvPr id="11" name="TextBox 10"/>
          <p:cNvSpPr txBox="1"/>
          <p:nvPr/>
        </p:nvSpPr>
        <p:spPr>
          <a:xfrm>
            <a:off x="1611085" y="2946399"/>
            <a:ext cx="174172" cy="307777"/>
          </a:xfrm>
          <a:prstGeom prst="rect">
            <a:avLst/>
          </a:prstGeom>
          <a:noFill/>
        </p:spPr>
        <p:txBody>
          <a:bodyPr wrap="square" rtlCol="0">
            <a:spAutoFit/>
          </a:bodyPr>
          <a:lstStyle/>
          <a:p>
            <a:r>
              <a:rPr lang="en-US" sz="1400" b="1" smtClean="0"/>
              <a:t>d</a:t>
            </a:r>
            <a:endParaRPr lang="en-US" sz="1400" b="1"/>
          </a:p>
        </p:txBody>
      </p:sp>
      <p:graphicFrame>
        <p:nvGraphicFramePr>
          <p:cNvPr id="12" name="Object 11"/>
          <p:cNvGraphicFramePr>
            <a:graphicFrameLocks noChangeAspect="1"/>
          </p:cNvGraphicFramePr>
          <p:nvPr>
            <p:extLst>
              <p:ext uri="{D42A27DB-BD31-4B8C-83A1-F6EECF244321}">
                <p14:modId xmlns="" xmlns:p14="http://schemas.microsoft.com/office/powerpoint/2010/main" val="3822251649"/>
              </p:ext>
            </p:extLst>
          </p:nvPr>
        </p:nvGraphicFramePr>
        <p:xfrm>
          <a:off x="0" y="5356294"/>
          <a:ext cx="2191657" cy="652619"/>
        </p:xfrm>
        <a:graphic>
          <a:graphicData uri="http://schemas.openxmlformats.org/presentationml/2006/ole">
            <p:oleObj spid="_x0000_s119013" name="Equation" r:id="rId4" imgW="1320480" imgH="393480" progId="Equation.3">
              <p:embed/>
            </p:oleObj>
          </a:graphicData>
        </a:graphic>
      </p:graphicFrame>
      <p:sp>
        <p:nvSpPr>
          <p:cNvPr id="19" name="TextBox 18"/>
          <p:cNvSpPr txBox="1"/>
          <p:nvPr/>
        </p:nvSpPr>
        <p:spPr>
          <a:xfrm>
            <a:off x="856343" y="4615543"/>
            <a:ext cx="1001486" cy="461665"/>
          </a:xfrm>
          <a:prstGeom prst="rect">
            <a:avLst/>
          </a:prstGeom>
          <a:noFill/>
        </p:spPr>
        <p:txBody>
          <a:bodyPr wrap="square" rtlCol="0">
            <a:spAutoFit/>
          </a:bodyPr>
          <a:lstStyle/>
          <a:p>
            <a:r>
              <a:rPr lang="en-US" sz="2400" smtClean="0"/>
              <a:t>P</a:t>
            </a:r>
            <a:r>
              <a:rPr lang="en-US" smtClean="0"/>
              <a:t>1</a:t>
            </a:r>
            <a:r>
              <a:rPr lang="en-US" sz="2400" smtClean="0"/>
              <a:t>&gt;P</a:t>
            </a:r>
            <a:r>
              <a:rPr lang="en-US" smtClean="0"/>
              <a:t>2</a:t>
            </a:r>
            <a:endParaRPr lang="en-US"/>
          </a:p>
        </p:txBody>
      </p:sp>
      <p:pic>
        <p:nvPicPr>
          <p:cNvPr id="118817" name="Picture 33"/>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177142" y="1096963"/>
            <a:ext cx="6966858" cy="51877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814942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0" y="972457"/>
            <a:ext cx="4381274" cy="2670629"/>
          </a:xfrm>
        </p:spPr>
        <p:txBody>
          <a:bodyPr>
            <a:normAutofit/>
          </a:bodyPr>
          <a:lstStyle/>
          <a:p>
            <a:r>
              <a:rPr lang="en-US" sz="2000" smtClean="0"/>
              <a:t>Rešavanje Navier-Stokes jednačina preko sistema Riccatijevih jednačina (kojom se MP bavio) je raspoloživo</a:t>
            </a:r>
          </a:p>
          <a:p>
            <a:r>
              <a:rPr lang="en-US" sz="2000" smtClean="0"/>
              <a:t>Moguća relevantnost za vezu N-S i   K-E J.; </a:t>
            </a:r>
            <a:r>
              <a:rPr lang="en-US" sz="2000" u="sng" smtClean="0"/>
              <a:t>Riccati i K-E jednačine su već stavljene u koresp. (u domenu QM) </a:t>
            </a:r>
            <a:r>
              <a:rPr lang="en-US" sz="2000" smtClean="0"/>
              <a:t>!</a:t>
            </a:r>
          </a:p>
          <a:p>
            <a:r>
              <a:rPr lang="en-US" sz="2000" smtClean="0"/>
              <a:t>Potreba da se uvede stišljivost ( za  obezbedjivanje Div≠0), uz viskoznost </a:t>
            </a:r>
            <a:endParaRPr lang="en-US" sz="2000"/>
          </a:p>
        </p:txBody>
      </p:sp>
      <p:sp>
        <p:nvSpPr>
          <p:cNvPr id="5" name="Text Placeholder 4"/>
          <p:cNvSpPr>
            <a:spLocks noGrp="1"/>
          </p:cNvSpPr>
          <p:nvPr>
            <p:ph type="body" sz="quarter" idx="3"/>
          </p:nvPr>
        </p:nvSpPr>
        <p:spPr>
          <a:xfrm>
            <a:off x="4586969" y="228826"/>
            <a:ext cx="4041775" cy="639762"/>
          </a:xfrm>
        </p:spPr>
        <p:txBody>
          <a:bodyPr/>
          <a:lstStyle/>
          <a:p>
            <a:r>
              <a:rPr lang="en-US" smtClean="0"/>
              <a:t>U vezi sa Teorijom Skupova*</a:t>
            </a:r>
            <a:endParaRPr lang="en-US"/>
          </a:p>
        </p:txBody>
      </p:sp>
      <p:sp>
        <p:nvSpPr>
          <p:cNvPr id="6" name="Content Placeholder 5"/>
          <p:cNvSpPr>
            <a:spLocks noGrp="1"/>
          </p:cNvSpPr>
          <p:nvPr>
            <p:ph sz="quarter" idx="4"/>
          </p:nvPr>
        </p:nvSpPr>
        <p:spPr>
          <a:xfrm>
            <a:off x="4238171" y="957943"/>
            <a:ext cx="4905830" cy="2830286"/>
          </a:xfrm>
        </p:spPr>
        <p:txBody>
          <a:bodyPr>
            <a:normAutofit fontScale="92500"/>
          </a:bodyPr>
          <a:lstStyle/>
          <a:p>
            <a:r>
              <a:rPr lang="en-US" sz="2000" smtClean="0"/>
              <a:t>Petrovićevi Matematički Spektri i Brojni Intervali kao ‘reflektovanje’ fizikalno-fenomenološke dinamike “vihorskog” analoškog jezgra (u diferencijalnoj i/ili integralnoj formi) – racionalni/algebarski  i iracionalni, odnosno trancendentalni brojevi kao odraz periodicnih i procesa prirode tipa “Čudnih Atraktora” ( Poenkarevih mapa, kao možda analogona Robinonovom preseku ?!)</a:t>
            </a:r>
            <a:endParaRPr lang="en-US" sz="2000"/>
          </a:p>
        </p:txBody>
      </p:sp>
      <p:sp>
        <p:nvSpPr>
          <p:cNvPr id="7" name="Text Placeholder 2"/>
          <p:cNvSpPr txBox="1">
            <a:spLocks/>
          </p:cNvSpPr>
          <p:nvPr/>
        </p:nvSpPr>
        <p:spPr>
          <a:xfrm>
            <a:off x="486228" y="228828"/>
            <a:ext cx="4040188"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mtClean="0"/>
              <a:t>U vezi sa NL-DJednačinama</a:t>
            </a:r>
            <a:endParaRPr lang="en-US"/>
          </a:p>
        </p:txBody>
      </p:sp>
      <p:sp>
        <p:nvSpPr>
          <p:cNvPr id="9" name="TextBox 8"/>
          <p:cNvSpPr txBox="1"/>
          <p:nvPr/>
        </p:nvSpPr>
        <p:spPr>
          <a:xfrm>
            <a:off x="0" y="3817257"/>
            <a:ext cx="9144000" cy="2862322"/>
          </a:xfrm>
          <a:prstGeom prst="rect">
            <a:avLst/>
          </a:prstGeom>
          <a:noFill/>
        </p:spPr>
        <p:txBody>
          <a:bodyPr wrap="square" rtlCol="0">
            <a:spAutoFit/>
          </a:bodyPr>
          <a:lstStyle/>
          <a:p>
            <a:r>
              <a:rPr lang="en-US" b="1" smtClean="0"/>
              <a:t>*</a:t>
            </a:r>
            <a:r>
              <a:rPr lang="en-US" smtClean="0"/>
              <a:t> “Što se tice cisto filozofske, principijelne strane matematičke fenomenologije, pada u oči frapantan paralelizam, ako ne i identičnost izmedju njenih osnovnih koncepcija i preokupacija i najsavremenije, besumnje veoma značajne filozofske škole strukturalizma (Levy-Stross i ostali), izmedju &lt;analoškog jezgra&gt; s jedne i &lt;strukture&gt; s druge strane. Više je nego upadljivo odlučno insistiranje i kod Petrovića I kod strukturalista na verovatnom postojanju ne samo konačnog, nego i ne suviše velikog broja &lt;fenomenoloških reduktivnih elemenata&gt;, odnosno &lt;onovnih struktura&gt;. Interesantno bi bilo bliže poredjenje argumentacija za ovo tvrdjenje i u jednom i u drugom slučaju“ – citat iz članka Dušana Adamovića “Moderne Matematičke Discipline, posebno Teorija Skupova, u Radovima Mihaila Petrovića,” </a:t>
            </a:r>
            <a:r>
              <a:rPr lang="en-US" i="1" smtClean="0"/>
              <a:t>Dialektika</a:t>
            </a:r>
            <a:r>
              <a:rPr lang="en-US" smtClean="0"/>
              <a:t>, Broj 2, 1968, od 95. do 103. strane; u vezi sa radom Mihaila Petrovića “Brojni Spektri Pojava”, </a:t>
            </a:r>
            <a:r>
              <a:rPr lang="en-US" i="1" smtClean="0"/>
              <a:t>Glas Srpske Akademije Nauka</a:t>
            </a:r>
            <a:r>
              <a:rPr lang="en-US" smtClean="0"/>
              <a:t>, 1927. !?! </a:t>
            </a:r>
            <a:endParaRPr lang="en-US"/>
          </a:p>
        </p:txBody>
      </p:sp>
    </p:spTree>
    <p:extLst>
      <p:ext uri="{BB962C8B-B14F-4D97-AF65-F5344CB8AC3E}">
        <p14:creationId xmlns="" xmlns:p14="http://schemas.microsoft.com/office/powerpoint/2010/main" val="27752521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495"/>
            <a:ext cx="9143999" cy="1031648"/>
          </a:xfrm>
        </p:spPr>
        <p:txBody>
          <a:bodyPr>
            <a:normAutofit fontScale="90000"/>
          </a:bodyPr>
          <a:lstStyle/>
          <a:p>
            <a:r>
              <a:rPr lang="en-US" sz="2400" smtClean="0"/>
              <a:t>Prikaz rezultata fiziklno-’skupovne’ korespondencije iz rada: S.H. Sohrab-a,  “Continuum versus Quntum Fields Viewed Through a Scale Invariant Model of Statistical Mechanics,” preko veze izmedju Bernulijeve i Šredingerove jednačine </a:t>
            </a:r>
            <a:endParaRPr lang="en-US" sz="2400"/>
          </a:p>
        </p:txBody>
      </p:sp>
      <p:pic>
        <p:nvPicPr>
          <p:cNvPr id="17817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1103086"/>
            <a:ext cx="4542971" cy="57549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8180"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rot="5400000">
            <a:off x="2653733" y="3110932"/>
            <a:ext cx="5725888" cy="17682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8181" name="Picture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rot="16200000">
            <a:off x="4490699" y="3046526"/>
            <a:ext cx="5740399" cy="18825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 xmlns:p14="http://schemas.microsoft.com/office/powerpoint/2010/main" val="758565987"/>
              </p:ext>
            </p:extLst>
          </p:nvPr>
        </p:nvGraphicFramePr>
        <p:xfrm>
          <a:off x="8519886" y="1669142"/>
          <a:ext cx="203200" cy="4484913"/>
        </p:xfrm>
        <a:graphic>
          <a:graphicData uri="http://schemas.openxmlformats.org/presentationml/2006/ole">
            <p:oleObj spid="_x0000_s178354" name="Equation" r:id="rId6" imgW="203040" imgH="228600" progId="Equation.3">
              <p:embed/>
            </p:oleObj>
          </a:graphicData>
        </a:graphic>
      </p:graphicFrame>
      <p:sp>
        <p:nvSpPr>
          <p:cNvPr id="4" name="Rectangle 7"/>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 xmlns:p14="http://schemas.microsoft.com/office/powerpoint/2010/main" val="2947969814"/>
              </p:ext>
            </p:extLst>
          </p:nvPr>
        </p:nvGraphicFramePr>
        <p:xfrm>
          <a:off x="8650515" y="1113807"/>
          <a:ext cx="493485" cy="5628079"/>
        </p:xfrm>
        <a:graphic>
          <a:graphicData uri="http://schemas.openxmlformats.org/presentationml/2006/ole">
            <p:oleObj spid="_x0000_s178355" name="Equation" r:id="rId7" imgW="241300" imgH="2717800" progId="Equation.3">
              <p:embed/>
            </p:oleObj>
          </a:graphicData>
        </a:graphic>
      </p:graphicFrame>
    </p:spTree>
    <p:extLst>
      <p:ext uri="{BB962C8B-B14F-4D97-AF65-F5344CB8AC3E}">
        <p14:creationId xmlns="" xmlns:p14="http://schemas.microsoft.com/office/powerpoint/2010/main" val="12266835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1600" y="1475692"/>
            <a:ext cx="9042400" cy="4096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Content Placeholder 2"/>
          <p:cNvSpPr txBox="1">
            <a:spLocks/>
          </p:cNvSpPr>
          <p:nvPr/>
        </p:nvSpPr>
        <p:spPr>
          <a:xfrm>
            <a:off x="0" y="624114"/>
            <a:ext cx="9143999" cy="623388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smtClean="0"/>
              <a:t>Pterovićev Matematičko-Fenomenološki metod ‘miri’ Pozitivizam i Racionaliazm</a:t>
            </a:r>
            <a:r>
              <a:rPr lang="en-US" sz="1600" b="1" smtClean="0"/>
              <a:t> , </a:t>
            </a:r>
            <a:r>
              <a:rPr lang="en-US" sz="2000" b="1" smtClean="0"/>
              <a:t>odnosno Induktivni i Deduktivni metod, i uveliko implicira alternativni tok nauke</a:t>
            </a:r>
          </a:p>
          <a:p>
            <a:r>
              <a:rPr lang="en-US" sz="2000" b="1" smtClean="0"/>
              <a:t>Toroidalni “vihor” kao fizikalno i fenomenološko analoško jezgro</a:t>
            </a:r>
          </a:p>
          <a:p>
            <a:pPr lvl="1"/>
            <a:r>
              <a:rPr lang="en-US" sz="1800" b="1" smtClean="0"/>
              <a:t>Navier-Stoks jedn. na fizikalnom, i (Kepler-)Ermakova – na fenomeološkom</a:t>
            </a:r>
          </a:p>
          <a:p>
            <a:pPr lvl="2"/>
            <a:r>
              <a:rPr lang="en-US" sz="1600" b="1" smtClean="0"/>
              <a:t>K-E jednačina za samo radialni pravac kao Boškovićeva univerzalna kriva sila  (Strache, 1904) </a:t>
            </a:r>
          </a:p>
          <a:p>
            <a:r>
              <a:rPr lang="en-US" sz="2000" b="1" smtClean="0"/>
              <a:t>Fizikalno-Matematička podudarnost svemira kao ‘Velike Reciklaze’ !</a:t>
            </a:r>
          </a:p>
          <a:p>
            <a:pPr lvl="1"/>
            <a:r>
              <a:rPr lang="en-US" sz="1800" b="1" smtClean="0"/>
              <a:t>Beskonačni niz Kntorovskih beskonačnosti i neodrživost njegove Teoreme Kontinuuma</a:t>
            </a:r>
          </a:p>
          <a:p>
            <a:pPr lvl="1"/>
            <a:r>
              <a:rPr lang="en-US" sz="1800" b="1" smtClean="0"/>
              <a:t>Beskonačno, skalno-invariantno gradiranje, uz unionisanja i ‘presecanja’</a:t>
            </a:r>
            <a:r>
              <a:rPr lang="en-US" sz="1800" smtClean="0"/>
              <a:t> …  </a:t>
            </a:r>
            <a:r>
              <a:rPr lang="en-US" sz="2000" smtClean="0"/>
              <a:t>    </a:t>
            </a:r>
          </a:p>
          <a:p>
            <a:r>
              <a:rPr lang="en-US" sz="2000" b="1" smtClean="0"/>
              <a:t>Na svakoj skali (ipak:) postoje “večnokreti”, t.j. “samoradne mašine</a:t>
            </a:r>
            <a:r>
              <a:rPr lang="en-US" sz="2000" smtClean="0"/>
              <a:t>”</a:t>
            </a:r>
          </a:p>
          <a:p>
            <a:pPr lvl="1"/>
            <a:r>
              <a:rPr lang="en-US" sz="1800" b="1" smtClean="0"/>
              <a:t>Formulisane još od Duffing-Poencare-VanHopf osc., do Perpetualnih Tačaka</a:t>
            </a:r>
            <a:r>
              <a:rPr lang="en-US" sz="1800" smtClean="0"/>
              <a:t> …</a:t>
            </a:r>
          </a:p>
          <a:p>
            <a:r>
              <a:rPr lang="en-US" sz="2000" b="1" smtClean="0"/>
              <a:t>Promena tehnloške paradigme: od isticanja gasa sabijenog u boci, do ‘manipulisanja’ u ogromnom kontejneru sa ‘gasom’ pod ogromnim pritiskom</a:t>
            </a:r>
          </a:p>
          <a:p>
            <a:r>
              <a:rPr lang="en-US" sz="2000" b="1" smtClean="0"/>
              <a:t>Implikacije na razumevanje i modeliranje takzvanih složenih (prironih) sistema</a:t>
            </a:r>
          </a:p>
          <a:p>
            <a:pPr lvl="1"/>
            <a:r>
              <a:rPr lang="en-US" sz="1800" b="1" smtClean="0"/>
              <a:t>Nekonzervativnost umesto konzervativnosti; ‘prisipativnost’ - uz disipativnost</a:t>
            </a:r>
          </a:p>
          <a:p>
            <a:pPr lvl="1"/>
            <a:r>
              <a:rPr lang="en-US" sz="1800" b="1" smtClean="0"/>
              <a:t>Morfizam, uz Entropizam; asimetričnost umesto (super-)simetričnosti …</a:t>
            </a:r>
          </a:p>
          <a:p>
            <a:pPr lvl="1"/>
            <a:r>
              <a:rPr lang="en-US" sz="1800" b="1" smtClean="0"/>
              <a:t>Multi-skalnost (tri dim. plus vreme) umesto multi/ultra-dimenzionalnosti</a:t>
            </a:r>
          </a:p>
          <a:p>
            <a:pPr lvl="1"/>
            <a:r>
              <a:rPr lang="en-US" sz="1800" b="1" smtClean="0"/>
              <a:t>Nepredvidljiva Determinisanost umesto ‘Stohasticčnosti’, koja je tek njen odraz</a:t>
            </a:r>
          </a:p>
          <a:p>
            <a:r>
              <a:rPr lang="en-US" sz="2000" b="1" smtClean="0"/>
              <a:t>Sve ovo kao izgledno ostvarivanje krajnjeg ideala Mihaila Petrovića – Alasa</a:t>
            </a:r>
          </a:p>
        </p:txBody>
      </p:sp>
      <p:sp>
        <p:nvSpPr>
          <p:cNvPr id="4" name="Title 1"/>
          <p:cNvSpPr txBox="1">
            <a:spLocks/>
          </p:cNvSpPr>
          <p:nvPr/>
        </p:nvSpPr>
        <p:spPr>
          <a:xfrm>
            <a:off x="428171" y="101600"/>
            <a:ext cx="8229600" cy="78490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mtClean="0"/>
              <a:t>Zaključci i Implikacije za Nauku i Tehnologiju</a:t>
            </a:r>
            <a:endParaRPr lang="en-US" sz="2800" b="1"/>
          </a:p>
        </p:txBody>
      </p:sp>
    </p:spTree>
    <p:extLst>
      <p:ext uri="{BB962C8B-B14F-4D97-AF65-F5344CB8AC3E}">
        <p14:creationId xmlns="" xmlns:p14="http://schemas.microsoft.com/office/powerpoint/2010/main" val="9046446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8058" y="0"/>
            <a:ext cx="920205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0" name="TextBox 1"/>
          <p:cNvSpPr txBox="1"/>
          <p:nvPr/>
        </p:nvSpPr>
        <p:spPr>
          <a:xfrm>
            <a:off x="-116114" y="268000"/>
            <a:ext cx="9144000" cy="60631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r-Cyrl-RS" sz="2400" dirty="0" smtClean="0">
                <a:solidFill>
                  <a:schemeClr val="bg1"/>
                </a:solidFill>
                <a:latin typeface="Calibri" pitchFamily="34" charset="0"/>
                <a:cs typeface="Calibri" pitchFamily="34" charset="0"/>
              </a:rPr>
              <a:t>,,За </a:t>
            </a:r>
            <a:r>
              <a:rPr lang="sr-Cyrl-RS" sz="2400" dirty="0">
                <a:solidFill>
                  <a:schemeClr val="bg1"/>
                </a:solidFill>
                <a:latin typeface="Calibri" pitchFamily="34" charset="0"/>
                <a:cs typeface="Calibri" pitchFamily="34" charset="0"/>
              </a:rPr>
              <a:t>лаж и снежну грудву која се котрља низ снежно брдо налази се то као заједничко да све више расту што даље иду, док се не почну распадати и ишчезавати, тако да их напослетку </a:t>
            </a:r>
            <a:r>
              <a:rPr lang="sr-Cyrl-RS" sz="2400" dirty="0" smtClean="0">
                <a:solidFill>
                  <a:schemeClr val="bg1"/>
                </a:solidFill>
                <a:latin typeface="Calibri" pitchFamily="34" charset="0"/>
                <a:cs typeface="Calibri" pitchFamily="34" charset="0"/>
              </a:rPr>
              <a:t>нестане</a:t>
            </a:r>
            <a:r>
              <a:rPr lang="sr-Cyrl-RS" sz="2400" smtClean="0">
                <a:solidFill>
                  <a:schemeClr val="bg1"/>
                </a:solidFill>
                <a:latin typeface="Calibri" pitchFamily="34" charset="0"/>
                <a:cs typeface="Calibri" pitchFamily="34" charset="0"/>
              </a:rPr>
              <a:t>.“ </a:t>
            </a:r>
            <a:endParaRPr lang="en-US" sz="2400" smtClean="0">
              <a:solidFill>
                <a:schemeClr val="bg1"/>
              </a:solidFill>
              <a:latin typeface="Calibri" pitchFamily="34" charset="0"/>
              <a:cs typeface="Calibri" pitchFamily="34" charset="0"/>
            </a:endParaRPr>
          </a:p>
          <a:p>
            <a:pPr algn="just"/>
            <a:endParaRPr lang="en-US" sz="2800">
              <a:solidFill>
                <a:schemeClr val="bg1"/>
              </a:solidFill>
              <a:latin typeface="Calibri" pitchFamily="34" charset="0"/>
              <a:cs typeface="Calibri" pitchFamily="34" charset="0"/>
            </a:endParaRPr>
          </a:p>
          <a:p>
            <a:pPr algn="just"/>
            <a:endParaRPr lang="en-US" sz="2800" smtClean="0">
              <a:solidFill>
                <a:schemeClr val="bg1"/>
              </a:solidFill>
              <a:latin typeface="Calibri" pitchFamily="34" charset="0"/>
              <a:cs typeface="Calibri" pitchFamily="34" charset="0"/>
            </a:endParaRPr>
          </a:p>
          <a:p>
            <a:pPr algn="just"/>
            <a:endParaRPr lang="en-US" sz="2800">
              <a:solidFill>
                <a:schemeClr val="bg1"/>
              </a:solidFill>
              <a:latin typeface="Calibri" pitchFamily="34" charset="0"/>
              <a:cs typeface="Calibri" pitchFamily="34" charset="0"/>
            </a:endParaRPr>
          </a:p>
          <a:p>
            <a:pPr algn="just"/>
            <a:endParaRPr lang="en-US" sz="2800" smtClean="0">
              <a:solidFill>
                <a:schemeClr val="bg1"/>
              </a:solidFill>
              <a:latin typeface="Calibri" pitchFamily="34" charset="0"/>
              <a:cs typeface="Calibri" pitchFamily="34" charset="0"/>
            </a:endParaRPr>
          </a:p>
          <a:p>
            <a:pPr algn="just"/>
            <a:endParaRPr lang="en-US" sz="2800">
              <a:solidFill>
                <a:schemeClr val="bg1"/>
              </a:solidFill>
              <a:latin typeface="Calibri" pitchFamily="34" charset="0"/>
              <a:cs typeface="Calibri" pitchFamily="34" charset="0"/>
            </a:endParaRPr>
          </a:p>
          <a:p>
            <a:pPr algn="just"/>
            <a:endParaRPr lang="en-US" sz="2800" smtClean="0">
              <a:solidFill>
                <a:schemeClr val="bg1"/>
              </a:solidFill>
              <a:latin typeface="Calibri" pitchFamily="34" charset="0"/>
              <a:cs typeface="Calibri" pitchFamily="34" charset="0"/>
            </a:endParaRPr>
          </a:p>
          <a:p>
            <a:pPr algn="just"/>
            <a:endParaRPr lang="en-US" sz="2800" smtClean="0">
              <a:solidFill>
                <a:schemeClr val="bg1"/>
              </a:solidFill>
              <a:latin typeface="Calibri" pitchFamily="34" charset="0"/>
              <a:cs typeface="Calibri" pitchFamily="34" charset="0"/>
            </a:endParaRPr>
          </a:p>
          <a:p>
            <a:pPr algn="just"/>
            <a:endParaRPr lang="sr-Cyrl-RS" sz="2800" dirty="0" smtClean="0">
              <a:solidFill>
                <a:schemeClr val="bg1"/>
              </a:solidFill>
              <a:latin typeface="Calibri" pitchFamily="34" charset="0"/>
              <a:cs typeface="Calibri" pitchFamily="34" charset="0"/>
            </a:endParaRPr>
          </a:p>
          <a:p>
            <a:pPr algn="just"/>
            <a:endParaRPr lang="sr-Cyrl-RS" sz="3200" dirty="0">
              <a:solidFill>
                <a:schemeClr val="bg1"/>
              </a:solidFill>
              <a:latin typeface="Calibri" pitchFamily="34" charset="0"/>
              <a:cs typeface="Calibri" pitchFamily="34" charset="0"/>
            </a:endParaRPr>
          </a:p>
          <a:p>
            <a:pPr algn="ctr"/>
            <a:r>
              <a:rPr lang="sr-Cyrl-RS" sz="2000">
                <a:solidFill>
                  <a:schemeClr val="bg1"/>
                </a:solidFill>
                <a:latin typeface="Calibri" pitchFamily="34" charset="0"/>
                <a:cs typeface="Calibri" pitchFamily="34" charset="0"/>
              </a:rPr>
              <a:t>,,Кад се </a:t>
            </a:r>
            <a:r>
              <a:rPr lang="sr-Cyrl-RS" sz="2000" smtClean="0">
                <a:solidFill>
                  <a:schemeClr val="bg1"/>
                </a:solidFill>
                <a:latin typeface="Calibri" pitchFamily="34" charset="0"/>
                <a:cs typeface="Calibri" pitchFamily="34" charset="0"/>
              </a:rPr>
              <a:t>каже </a:t>
            </a:r>
            <a:r>
              <a:rPr lang="sr-Cyrl-RS" sz="2000">
                <a:solidFill>
                  <a:schemeClr val="bg1"/>
                </a:solidFill>
                <a:latin typeface="Calibri" pitchFamily="34" charset="0"/>
                <a:cs typeface="Calibri" pitchFamily="34" charset="0"/>
              </a:rPr>
              <a:t>да је плодна идеја у глави великог мислиоца слична зрну пшенице које је пало на плодно земљиште, мисли се на сличност чије је језгро: клица, која наишавши на погодан терен, развија се и производи мноштво нових бића.“</a:t>
            </a:r>
            <a:endParaRPr lang="en-GB" sz="2000" dirty="0">
              <a:solidFill>
                <a:schemeClr val="bg1"/>
              </a:solidFill>
              <a:latin typeface="Calibri" pitchFamily="34" charset="0"/>
              <a:cs typeface="Calibri" pitchFamily="34" charset="0"/>
            </a:endParaRPr>
          </a:p>
        </p:txBody>
      </p:sp>
      <p:pic>
        <p:nvPicPr>
          <p:cNvPr id="162819"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077152" y="2525031"/>
            <a:ext cx="1047750" cy="1314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Subtitle 2"/>
          <p:cNvSpPr txBox="1">
            <a:spLocks/>
          </p:cNvSpPr>
          <p:nvPr/>
        </p:nvSpPr>
        <p:spPr>
          <a:xfrm>
            <a:off x="0" y="6451889"/>
            <a:ext cx="9027886" cy="4061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i="1" smtClean="0">
                <a:solidFill>
                  <a:schemeClr val="bg1">
                    <a:lumMod val="75000"/>
                  </a:schemeClr>
                </a:solidFill>
              </a:rPr>
              <a:t> Osnova slajda od delova sa korica knjige Vojislava Gledića; citati sa prezentacije Aleksandre Stevanović</a:t>
            </a:r>
          </a:p>
        </p:txBody>
      </p:sp>
    </p:spTree>
    <p:extLst>
      <p:ext uri="{BB962C8B-B14F-4D97-AF65-F5344CB8AC3E}">
        <p14:creationId xmlns="" xmlns:p14="http://schemas.microsoft.com/office/powerpoint/2010/main" val="41763889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Background Slides</a:t>
            </a:r>
            <a:endParaRPr lang="en-US"/>
          </a:p>
        </p:txBody>
      </p:sp>
    </p:spTree>
    <p:extLst>
      <p:ext uri="{BB962C8B-B14F-4D97-AF65-F5344CB8AC3E}">
        <p14:creationId xmlns="" xmlns:p14="http://schemas.microsoft.com/office/powerpoint/2010/main" val="26073537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5771" y="246742"/>
            <a:ext cx="8708572" cy="1077218"/>
          </a:xfrm>
          <a:prstGeom prst="rect">
            <a:avLst/>
          </a:prstGeom>
          <a:noFill/>
        </p:spPr>
        <p:txBody>
          <a:bodyPr wrap="square" rtlCol="0">
            <a:spAutoFit/>
          </a:bodyPr>
          <a:lstStyle/>
          <a:p>
            <a:r>
              <a:rPr lang="en-US" sz="3200" smtClean="0"/>
              <a:t>Petrovićev Boravak u Parizu - “Belle Epoque” Period</a:t>
            </a:r>
          </a:p>
          <a:p>
            <a:endParaRPr lang="en-US" sz="3200"/>
          </a:p>
        </p:txBody>
      </p:sp>
      <p:pic>
        <p:nvPicPr>
          <p:cNvPr id="18841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47424" y="1410153"/>
            <a:ext cx="8620125" cy="4705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46515" y="696685"/>
            <a:ext cx="4020457" cy="400110"/>
          </a:xfrm>
          <a:prstGeom prst="rect">
            <a:avLst/>
          </a:prstGeom>
          <a:noFill/>
        </p:spPr>
        <p:txBody>
          <a:bodyPr wrap="square" rtlCol="0">
            <a:spAutoFit/>
          </a:bodyPr>
          <a:lstStyle/>
          <a:p>
            <a:r>
              <a:rPr lang="en-US" sz="2000" i="1" smtClean="0"/>
              <a:t>  (Iz prezentacije Nenada Teofanova)</a:t>
            </a:r>
            <a:endParaRPr lang="en-US" sz="2000" i="1"/>
          </a:p>
        </p:txBody>
      </p:sp>
    </p:spTree>
    <p:extLst>
      <p:ext uri="{BB962C8B-B14F-4D97-AF65-F5344CB8AC3E}">
        <p14:creationId xmlns="" xmlns:p14="http://schemas.microsoft.com/office/powerpoint/2010/main" val="33140297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75877" y="1468606"/>
            <a:ext cx="8089151" cy="45838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5771" y="246742"/>
            <a:ext cx="8708572" cy="1077218"/>
          </a:xfrm>
          <a:prstGeom prst="rect">
            <a:avLst/>
          </a:prstGeom>
          <a:noFill/>
        </p:spPr>
        <p:txBody>
          <a:bodyPr wrap="square" rtlCol="0">
            <a:spAutoFit/>
          </a:bodyPr>
          <a:lstStyle/>
          <a:p>
            <a:r>
              <a:rPr lang="en-US" sz="3200" smtClean="0"/>
              <a:t>Petrovićev Boravak u Parizu - “Belle Epoque” Period</a:t>
            </a:r>
          </a:p>
          <a:p>
            <a:endParaRPr lang="en-US" sz="3200"/>
          </a:p>
        </p:txBody>
      </p:sp>
    </p:spTree>
    <p:extLst>
      <p:ext uri="{BB962C8B-B14F-4D97-AF65-F5344CB8AC3E}">
        <p14:creationId xmlns="" xmlns:p14="http://schemas.microsoft.com/office/powerpoint/2010/main" val="3118902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37899" y="1221695"/>
            <a:ext cx="8639175" cy="4733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75771" y="188685"/>
            <a:ext cx="8737600" cy="1077218"/>
          </a:xfrm>
          <a:prstGeom prst="rect">
            <a:avLst/>
          </a:prstGeom>
          <a:noFill/>
        </p:spPr>
        <p:txBody>
          <a:bodyPr wrap="square" rtlCol="0">
            <a:spAutoFit/>
          </a:bodyPr>
          <a:lstStyle/>
          <a:p>
            <a:r>
              <a:rPr lang="en-US" sz="3200" smtClean="0"/>
              <a:t>Petrovićev Boravak u Parizu - “</a:t>
            </a:r>
            <a:r>
              <a:rPr lang="en-US" sz="3200"/>
              <a:t>Belle Epoque</a:t>
            </a:r>
            <a:r>
              <a:rPr lang="en-US" sz="3200" smtClean="0"/>
              <a:t>” Period</a:t>
            </a:r>
          </a:p>
          <a:p>
            <a:endParaRPr lang="en-US" sz="3200"/>
          </a:p>
        </p:txBody>
      </p:sp>
      <p:sp>
        <p:nvSpPr>
          <p:cNvPr id="4" name="TextBox 3"/>
          <p:cNvSpPr txBox="1"/>
          <p:nvPr/>
        </p:nvSpPr>
        <p:spPr>
          <a:xfrm>
            <a:off x="2046515" y="696685"/>
            <a:ext cx="4020457" cy="400110"/>
          </a:xfrm>
          <a:prstGeom prst="rect">
            <a:avLst/>
          </a:prstGeom>
          <a:noFill/>
        </p:spPr>
        <p:txBody>
          <a:bodyPr wrap="square" rtlCol="0">
            <a:spAutoFit/>
          </a:bodyPr>
          <a:lstStyle/>
          <a:p>
            <a:r>
              <a:rPr lang="en-US" sz="2000" i="1" smtClean="0"/>
              <a:t>  (Iz prezentacije Nenada Teofanova)</a:t>
            </a:r>
            <a:endParaRPr lang="en-US" sz="2000" i="1"/>
          </a:p>
        </p:txBody>
      </p:sp>
    </p:spTree>
    <p:extLst>
      <p:ext uri="{BB962C8B-B14F-4D97-AF65-F5344CB8AC3E}">
        <p14:creationId xmlns="" xmlns:p14="http://schemas.microsoft.com/office/powerpoint/2010/main" val="5911615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6942" y="246742"/>
            <a:ext cx="8987058" cy="63572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742682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48825" y="667657"/>
            <a:ext cx="8680710" cy="55009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585319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17714" y="1306285"/>
            <a:ext cx="8716538" cy="35850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7714" y="5500914"/>
            <a:ext cx="8795657" cy="923330"/>
          </a:xfrm>
          <a:prstGeom prst="rect">
            <a:avLst/>
          </a:prstGeom>
          <a:noFill/>
        </p:spPr>
        <p:txBody>
          <a:bodyPr wrap="square" rtlCol="0">
            <a:spAutoFit/>
          </a:bodyPr>
          <a:lstStyle/>
          <a:p>
            <a:r>
              <a:rPr lang="en-US" b="1" smtClean="0"/>
              <a:t>Zanimljivo je da za dobijanje ovih rezultata bilo potrebno vremensko integraljenje absolutne vrednosti ubrzanja, dok je kod Euler-Maupertievog ‘dejstva’ koji Petrovic usvaja (integral prozvoda brzine i inkrementalnog puta, to nije potrebno, jer je brzina veca od 0 !</a:t>
            </a:r>
            <a:r>
              <a:rPr lang="en-US" b="1" i="1" smtClean="0"/>
              <a:t> </a:t>
            </a:r>
            <a:endParaRPr lang="en-US" b="1" i="1"/>
          </a:p>
        </p:txBody>
      </p:sp>
    </p:spTree>
    <p:extLst>
      <p:ext uri="{BB962C8B-B14F-4D97-AF65-F5344CB8AC3E}">
        <p14:creationId xmlns="" xmlns:p14="http://schemas.microsoft.com/office/powerpoint/2010/main" val="39770260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061029" y="1139825"/>
            <a:ext cx="5027613" cy="50376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290285"/>
            <a:ext cx="9144000" cy="461665"/>
          </a:xfrm>
          <a:prstGeom prst="rect">
            <a:avLst/>
          </a:prstGeom>
          <a:noFill/>
        </p:spPr>
        <p:txBody>
          <a:bodyPr wrap="square" rtlCol="0">
            <a:spAutoFit/>
          </a:bodyPr>
          <a:lstStyle/>
          <a:p>
            <a:r>
              <a:rPr lang="en-US" sz="2400" err="1" smtClean="0"/>
              <a:t>Onovi</a:t>
            </a:r>
            <a:r>
              <a:rPr lang="en-US" sz="2400" smtClean="0"/>
              <a:t> </a:t>
            </a:r>
            <a:r>
              <a:rPr lang="en-US" sz="2400" err="1" smtClean="0"/>
              <a:t>Eterske</a:t>
            </a:r>
            <a:r>
              <a:rPr lang="en-US" sz="2400" smtClean="0"/>
              <a:t> </a:t>
            </a:r>
            <a:r>
              <a:rPr lang="en-US" sz="2400" err="1" smtClean="0"/>
              <a:t>topologije</a:t>
            </a:r>
            <a:r>
              <a:rPr lang="en-US" sz="2400" smtClean="0"/>
              <a:t>: </a:t>
            </a:r>
            <a:r>
              <a:rPr lang="en-US" sz="2400" err="1" smtClean="0"/>
              <a:t>Stoyan</a:t>
            </a:r>
            <a:r>
              <a:rPr lang="en-US" sz="2400" smtClean="0"/>
              <a:t> </a:t>
            </a:r>
            <a:r>
              <a:rPr lang="en-US" sz="2400" err="1" smtClean="0"/>
              <a:t>Sarge</a:t>
            </a:r>
            <a:r>
              <a:rPr lang="en-US" sz="2400" smtClean="0"/>
              <a:t>, “Basic Structures of Matter” </a:t>
            </a:r>
            <a:r>
              <a:rPr lang="en-US" sz="2000" smtClean="0"/>
              <a:t>1/2</a:t>
            </a:r>
            <a:endParaRPr lang="en-US" sz="2000"/>
          </a:p>
        </p:txBody>
      </p:sp>
    </p:spTree>
    <p:extLst>
      <p:ext uri="{BB962C8B-B14F-4D97-AF65-F5344CB8AC3E}">
        <p14:creationId xmlns="" xmlns:p14="http://schemas.microsoft.com/office/powerpoint/2010/main" val="14059341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90285"/>
            <a:ext cx="9144000" cy="461665"/>
          </a:xfrm>
          <a:prstGeom prst="rect">
            <a:avLst/>
          </a:prstGeom>
          <a:noFill/>
        </p:spPr>
        <p:txBody>
          <a:bodyPr wrap="square" rtlCol="0">
            <a:spAutoFit/>
          </a:bodyPr>
          <a:lstStyle/>
          <a:p>
            <a:r>
              <a:rPr lang="en-US" sz="2400" err="1"/>
              <a:t>Onovi</a:t>
            </a:r>
            <a:r>
              <a:rPr lang="en-US" sz="2400"/>
              <a:t> </a:t>
            </a:r>
            <a:r>
              <a:rPr lang="en-US" sz="2400" err="1"/>
              <a:t>Eterske</a:t>
            </a:r>
            <a:r>
              <a:rPr lang="en-US" sz="2400"/>
              <a:t> </a:t>
            </a:r>
            <a:r>
              <a:rPr lang="en-US" sz="2400" err="1"/>
              <a:t>topologije</a:t>
            </a:r>
            <a:r>
              <a:rPr lang="en-US" sz="2400"/>
              <a:t>: </a:t>
            </a:r>
            <a:r>
              <a:rPr lang="en-US" sz="2400" err="1"/>
              <a:t>Stoyan</a:t>
            </a:r>
            <a:r>
              <a:rPr lang="en-US" sz="2400"/>
              <a:t> </a:t>
            </a:r>
            <a:r>
              <a:rPr lang="en-US" sz="2400" err="1"/>
              <a:t>Sarge</a:t>
            </a:r>
            <a:r>
              <a:rPr lang="en-US" sz="2400"/>
              <a:t>, “Basic Structures of Matter” </a:t>
            </a:r>
            <a:r>
              <a:rPr lang="en-US" sz="2000" smtClean="0"/>
              <a:t>2/2</a:t>
            </a:r>
            <a:endParaRPr lang="en-US" sz="2000"/>
          </a:p>
        </p:txBody>
      </p:sp>
      <p:pic>
        <p:nvPicPr>
          <p:cNvPr id="11161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65452" y="972457"/>
            <a:ext cx="7073103" cy="54494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131837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3166282" cy="2425250"/>
          </a:xfrm>
          <a:prstGeom prst="rect">
            <a:avLst/>
          </a:prstGeom>
          <a:noFill/>
          <a:ln>
            <a:noFill/>
          </a:ln>
        </p:spPr>
      </p:pic>
      <p:pic>
        <p:nvPicPr>
          <p:cNvPr id="3" name="Picture 2"/>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657718"/>
            <a:ext cx="3739487" cy="3795072"/>
          </a:xfrm>
          <a:prstGeom prst="rect">
            <a:avLst/>
          </a:prstGeom>
          <a:noFill/>
          <a:ln>
            <a:noFill/>
          </a:ln>
        </p:spPr>
      </p:pic>
      <p:pic>
        <p:nvPicPr>
          <p:cNvPr id="4" name="Picture 3"/>
          <p:cNvPicPr/>
          <p:nvPr/>
        </p:nvPicPr>
        <p:blipFill>
          <a:blip r:embed="rId4">
            <a:extLst>
              <a:ext uri="{28A0092B-C50C-407E-A947-70E740481C1C}">
                <a14:useLocalDpi xmlns="" xmlns:a14="http://schemas.microsoft.com/office/drawing/2010/main" val="0"/>
              </a:ext>
            </a:extLst>
          </a:blip>
          <a:srcRect/>
          <a:stretch>
            <a:fillRect/>
          </a:stretch>
        </p:blipFill>
        <p:spPr bwMode="auto">
          <a:xfrm>
            <a:off x="4572001" y="2002972"/>
            <a:ext cx="4165600" cy="4652586"/>
          </a:xfrm>
          <a:prstGeom prst="rect">
            <a:avLst/>
          </a:prstGeom>
          <a:noFill/>
          <a:ln>
            <a:noFill/>
          </a:ln>
        </p:spPr>
      </p:pic>
      <p:sp>
        <p:nvSpPr>
          <p:cNvPr id="5" name="Rounded Rectangle 4"/>
          <p:cNvSpPr/>
          <p:nvPr/>
        </p:nvSpPr>
        <p:spPr>
          <a:xfrm>
            <a:off x="0" y="130629"/>
            <a:ext cx="406400" cy="4644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6589486" y="740229"/>
            <a:ext cx="478971" cy="4789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51543" y="2946400"/>
            <a:ext cx="420914" cy="3628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618514" y="1306286"/>
            <a:ext cx="566057" cy="4644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32229" y="2728686"/>
            <a:ext cx="377371" cy="39188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49600" y="101600"/>
            <a:ext cx="5994400" cy="1938992"/>
          </a:xfrm>
          <a:prstGeom prst="rect">
            <a:avLst/>
          </a:prstGeom>
          <a:noFill/>
        </p:spPr>
        <p:txBody>
          <a:bodyPr wrap="square" rtlCol="0">
            <a:spAutoFit/>
          </a:bodyPr>
          <a:lstStyle/>
          <a:p>
            <a:r>
              <a:rPr lang="en-US" sz="2000" smtClean="0"/>
              <a:t>Uz primenu metodologija za dinamiku kontinua – (non-) linear Naviar-Stokes equations: (F. </a:t>
            </a:r>
            <a:r>
              <a:rPr lang="en-US" sz="2000" err="1" smtClean="0"/>
              <a:t>Meno</a:t>
            </a:r>
            <a:r>
              <a:rPr lang="en-US" sz="2000" smtClean="0"/>
              <a:t>, “A </a:t>
            </a:r>
            <a:r>
              <a:rPr lang="en-US" sz="2000"/>
              <a:t>Planck-Length Atomistic Kinetic Model of Physical Reality,” Ph. </a:t>
            </a:r>
            <a:r>
              <a:rPr lang="en-US" sz="2000" err="1"/>
              <a:t>Ess</a:t>
            </a:r>
            <a:r>
              <a:rPr lang="en-US" sz="2000"/>
              <a:t>. Vol. 4, No.1, </a:t>
            </a:r>
            <a:r>
              <a:rPr lang="en-US" sz="2000" smtClean="0"/>
              <a:t>’91;  E.M. Kelly, “Maxwell’s equations and shear waves in the vortex sponge,” </a:t>
            </a:r>
            <a:r>
              <a:rPr lang="en-US" sz="2000" err="1" smtClean="0"/>
              <a:t>Zeitschrift</a:t>
            </a:r>
            <a:r>
              <a:rPr lang="en-US" sz="2000" smtClean="0"/>
              <a:t> </a:t>
            </a:r>
            <a:r>
              <a:rPr lang="en-US" sz="2000" err="1" smtClean="0"/>
              <a:t>fuer</a:t>
            </a:r>
            <a:r>
              <a:rPr lang="en-US" sz="2000" smtClean="0"/>
              <a:t> </a:t>
            </a:r>
            <a:r>
              <a:rPr lang="en-US" sz="2000" err="1" smtClean="0"/>
              <a:t>Natrurforschung</a:t>
            </a:r>
            <a:r>
              <a:rPr lang="en-US" sz="2000" smtClean="0"/>
              <a:t>, 45a, 1367-1373, 1990</a:t>
            </a:r>
            <a:r>
              <a:rPr lang="en-US" sz="2000" b="1" smtClean="0"/>
              <a:t>)</a:t>
            </a:r>
            <a:endParaRPr lang="en-US" sz="2000" b="1"/>
          </a:p>
        </p:txBody>
      </p:sp>
    </p:spTree>
    <p:extLst>
      <p:ext uri="{BB962C8B-B14F-4D97-AF65-F5344CB8AC3E}">
        <p14:creationId xmlns="" xmlns:p14="http://schemas.microsoft.com/office/powerpoint/2010/main" val="42559483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5"/>
          <p:cNvSpPr>
            <a:spLocks noChangeArrowheads="1"/>
          </p:cNvSpPr>
          <p:nvPr/>
        </p:nvSpPr>
        <p:spPr bwMode="auto">
          <a:xfrm>
            <a:off x="2332038" y="361950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aphicFrame>
        <p:nvGraphicFramePr>
          <p:cNvPr id="29" name="Table 28"/>
          <p:cNvGraphicFramePr>
            <a:graphicFrameLocks noGrp="1"/>
          </p:cNvGraphicFramePr>
          <p:nvPr>
            <p:extLst>
              <p:ext uri="{D42A27DB-BD31-4B8C-83A1-F6EECF244321}">
                <p14:modId xmlns="" xmlns:p14="http://schemas.microsoft.com/office/powerpoint/2010/main" val="3662762857"/>
              </p:ext>
            </p:extLst>
          </p:nvPr>
        </p:nvGraphicFramePr>
        <p:xfrm>
          <a:off x="566056" y="537026"/>
          <a:ext cx="8069943" cy="6096002"/>
        </p:xfrm>
        <a:graphic>
          <a:graphicData uri="http://schemas.openxmlformats.org/drawingml/2006/table">
            <a:tbl>
              <a:tblPr firstRow="1" firstCol="1" bandRow="1">
                <a:tableStyleId>{5C22544A-7EE6-4342-B048-85BDC9FD1C3A}</a:tableStyleId>
              </a:tblPr>
              <a:tblGrid>
                <a:gridCol w="3829106"/>
                <a:gridCol w="2367458"/>
                <a:gridCol w="1873379"/>
              </a:tblGrid>
              <a:tr h="268400">
                <a:tc>
                  <a:txBody>
                    <a:bodyPr/>
                    <a:lstStyle/>
                    <a:p>
                      <a:pPr marL="0" marR="0" algn="ctr">
                        <a:lnSpc>
                          <a:spcPct val="115000"/>
                        </a:lnSpc>
                        <a:spcBef>
                          <a:spcPts val="0"/>
                        </a:spcBef>
                        <a:spcAft>
                          <a:spcPts val="0"/>
                        </a:spcAft>
                      </a:pPr>
                      <a:r>
                        <a:rPr lang="en-US" sz="1400" b="0">
                          <a:effectLst/>
                        </a:rPr>
                        <a:t>Parameter</a:t>
                      </a:r>
                      <a:endParaRPr lang="en-US" sz="1400" b="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b="0">
                          <a:effectLst/>
                        </a:rPr>
                        <a:t>Quantity</a:t>
                      </a:r>
                      <a:endParaRPr lang="en-US" sz="1400" b="0">
                        <a:effectLst/>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b="0">
                          <a:effectLst/>
                        </a:rPr>
                        <a:t>Measure unit</a:t>
                      </a:r>
                      <a:endParaRPr lang="en-US" sz="1400" b="0">
                        <a:effectLst/>
                        <a:latin typeface="Calibri"/>
                        <a:ea typeface="Calibri"/>
                        <a:cs typeface="Times New Roman"/>
                      </a:endParaRPr>
                    </a:p>
                  </a:txBody>
                  <a:tcPr marL="68580" marR="68580" marT="0" marB="0"/>
                </a:tc>
              </a:tr>
              <a:tr h="246812">
                <a:tc gridSpan="3">
                  <a:txBody>
                    <a:bodyPr/>
                    <a:lstStyle/>
                    <a:p>
                      <a:pPr marL="0" marR="0" algn="ctr">
                        <a:lnSpc>
                          <a:spcPct val="115000"/>
                        </a:lnSpc>
                        <a:spcBef>
                          <a:spcPts val="0"/>
                        </a:spcBef>
                        <a:spcAft>
                          <a:spcPts val="0"/>
                        </a:spcAft>
                      </a:pPr>
                      <a:r>
                        <a:rPr lang="en-US" sz="1100" err="1">
                          <a:effectLst/>
                        </a:rPr>
                        <a:t>Aether</a:t>
                      </a:r>
                      <a:r>
                        <a:rPr lang="en-US" sz="1100">
                          <a:effectLst/>
                        </a:rPr>
                        <a:t> in totality</a:t>
                      </a:r>
                      <a:endParaRPr lang="en-US" sz="110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r>
              <a:tr h="268400">
                <a:tc>
                  <a:txBody>
                    <a:bodyPr/>
                    <a:lstStyle/>
                    <a:p>
                      <a:pPr marL="0" marR="0">
                        <a:lnSpc>
                          <a:spcPct val="115000"/>
                        </a:lnSpc>
                        <a:spcBef>
                          <a:spcPts val="0"/>
                        </a:spcBef>
                        <a:spcAft>
                          <a:spcPts val="0"/>
                        </a:spcAft>
                      </a:pPr>
                      <a:r>
                        <a:rPr lang="en-US" sz="1400" b="0">
                          <a:effectLst/>
                        </a:rPr>
                        <a:t>Density</a:t>
                      </a:r>
                      <a:endParaRPr lang="en-US" sz="1400" b="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smtClean="0">
                          <a:effectLst/>
                        </a:rPr>
                        <a:t>kg/m</a:t>
                      </a:r>
                      <a:r>
                        <a:rPr lang="en-US" sz="1400" baseline="30000" smtClean="0">
                          <a:effectLst/>
                        </a:rPr>
                        <a:t>3 </a:t>
                      </a:r>
                      <a:endParaRPr lang="en-US" sz="1400">
                        <a:effectLst/>
                        <a:latin typeface="Calibri"/>
                        <a:ea typeface="Calibri"/>
                        <a:cs typeface="Times New Roman"/>
                      </a:endParaRPr>
                    </a:p>
                  </a:txBody>
                  <a:tcPr marL="68580" marR="68580" marT="0" marB="0"/>
                </a:tc>
              </a:tr>
              <a:tr h="268400">
                <a:tc>
                  <a:txBody>
                    <a:bodyPr/>
                    <a:lstStyle/>
                    <a:p>
                      <a:pPr marL="0" marR="0">
                        <a:lnSpc>
                          <a:spcPct val="115000"/>
                        </a:lnSpc>
                        <a:spcBef>
                          <a:spcPts val="0"/>
                        </a:spcBef>
                        <a:spcAft>
                          <a:spcPts val="0"/>
                        </a:spcAft>
                      </a:pPr>
                      <a:r>
                        <a:rPr lang="en-US" sz="1400" b="0">
                          <a:effectLst/>
                        </a:rPr>
                        <a:t>Pressure</a:t>
                      </a:r>
                      <a:endParaRPr lang="en-US" sz="1400" b="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smtClean="0">
                          <a:effectLst/>
                        </a:rPr>
                        <a:t>N/m</a:t>
                      </a:r>
                      <a:r>
                        <a:rPr lang="en-US" sz="1400" baseline="30000" smtClean="0">
                          <a:effectLst/>
                        </a:rPr>
                        <a:t>2</a:t>
                      </a:r>
                      <a:endParaRPr lang="en-US" sz="1400">
                        <a:effectLst/>
                        <a:latin typeface="Calibri"/>
                        <a:ea typeface="Calibri"/>
                        <a:cs typeface="Times New Roman"/>
                      </a:endParaRPr>
                    </a:p>
                  </a:txBody>
                  <a:tcPr marL="68580" marR="68580" marT="0" marB="0"/>
                </a:tc>
              </a:tr>
              <a:tr h="268400">
                <a:tc>
                  <a:txBody>
                    <a:bodyPr/>
                    <a:lstStyle/>
                    <a:p>
                      <a:pPr marL="0" marR="0">
                        <a:lnSpc>
                          <a:spcPct val="115000"/>
                        </a:lnSpc>
                        <a:spcBef>
                          <a:spcPts val="0"/>
                        </a:spcBef>
                        <a:spcAft>
                          <a:spcPts val="0"/>
                        </a:spcAft>
                      </a:pPr>
                      <a:r>
                        <a:rPr lang="en-US" sz="1400" b="0">
                          <a:effectLst/>
                        </a:rPr>
                        <a:t>Specific energy </a:t>
                      </a:r>
                      <a:endParaRPr lang="en-US" sz="1400" b="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J/m</a:t>
                      </a:r>
                      <a:r>
                        <a:rPr lang="en-US" sz="1400" baseline="30000">
                          <a:effectLst/>
                        </a:rPr>
                        <a:t>3</a:t>
                      </a:r>
                      <a:endParaRPr lang="en-US" sz="1400">
                        <a:effectLst/>
                        <a:latin typeface="Calibri"/>
                        <a:ea typeface="Calibri"/>
                        <a:cs typeface="Times New Roman"/>
                      </a:endParaRPr>
                    </a:p>
                  </a:txBody>
                  <a:tcPr marL="68580" marR="68580" marT="0" marB="0"/>
                </a:tc>
              </a:tr>
              <a:tr h="268400">
                <a:tc>
                  <a:txBody>
                    <a:bodyPr/>
                    <a:lstStyle/>
                    <a:p>
                      <a:pPr marL="0" marR="0">
                        <a:lnSpc>
                          <a:spcPct val="115000"/>
                        </a:lnSpc>
                        <a:spcBef>
                          <a:spcPts val="0"/>
                        </a:spcBef>
                        <a:spcAft>
                          <a:spcPts val="0"/>
                        </a:spcAft>
                      </a:pPr>
                      <a:r>
                        <a:rPr lang="en-US" sz="1400" b="0">
                          <a:effectLst/>
                        </a:rPr>
                        <a:t>Temperature</a:t>
                      </a:r>
                      <a:endParaRPr lang="en-US" sz="1400" b="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K</a:t>
                      </a:r>
                      <a:endParaRPr lang="en-US" sz="1400">
                        <a:effectLst/>
                        <a:latin typeface="Calibri"/>
                        <a:ea typeface="Calibri"/>
                        <a:cs typeface="Times New Roman"/>
                      </a:endParaRPr>
                    </a:p>
                  </a:txBody>
                  <a:tcPr marL="68580" marR="68580" marT="0" marB="0"/>
                </a:tc>
              </a:tr>
              <a:tr h="268400">
                <a:tc>
                  <a:txBody>
                    <a:bodyPr/>
                    <a:lstStyle/>
                    <a:p>
                      <a:pPr marL="0" marR="0">
                        <a:lnSpc>
                          <a:spcPct val="115000"/>
                        </a:lnSpc>
                        <a:spcBef>
                          <a:spcPts val="0"/>
                        </a:spcBef>
                        <a:spcAft>
                          <a:spcPts val="0"/>
                        </a:spcAft>
                      </a:pPr>
                      <a:r>
                        <a:rPr lang="en-US" sz="1400" b="0">
                          <a:effectLst/>
                        </a:rPr>
                        <a:t>1-st sound velocity</a:t>
                      </a:r>
                      <a:endParaRPr lang="en-US" sz="1400" b="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m/s</a:t>
                      </a:r>
                      <a:endParaRPr lang="en-US" sz="1400">
                        <a:effectLst/>
                        <a:latin typeface="Calibri"/>
                        <a:ea typeface="Calibri"/>
                        <a:cs typeface="Times New Roman"/>
                      </a:endParaRPr>
                    </a:p>
                  </a:txBody>
                  <a:tcPr marL="68580" marR="68580" marT="0" marB="0"/>
                </a:tc>
              </a:tr>
              <a:tr h="268400">
                <a:tc>
                  <a:txBody>
                    <a:bodyPr/>
                    <a:lstStyle/>
                    <a:p>
                      <a:pPr marL="0" marR="0">
                        <a:lnSpc>
                          <a:spcPct val="115000"/>
                        </a:lnSpc>
                        <a:spcBef>
                          <a:spcPts val="0"/>
                        </a:spcBef>
                        <a:spcAft>
                          <a:spcPts val="0"/>
                        </a:spcAft>
                      </a:pPr>
                      <a:r>
                        <a:rPr lang="en-US" sz="1400" b="0">
                          <a:effectLst/>
                        </a:rPr>
                        <a:t>2-nd sound velocity</a:t>
                      </a:r>
                      <a:endParaRPr lang="en-US" sz="1400" b="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m/s</a:t>
                      </a:r>
                      <a:endParaRPr lang="en-US" sz="1400">
                        <a:effectLst/>
                        <a:latin typeface="Calibri"/>
                        <a:ea typeface="Calibri"/>
                        <a:cs typeface="Times New Roman"/>
                      </a:endParaRPr>
                    </a:p>
                  </a:txBody>
                  <a:tcPr marL="68580" marR="68580" marT="0" marB="0"/>
                </a:tc>
              </a:tr>
              <a:tr h="508995">
                <a:tc>
                  <a:txBody>
                    <a:bodyPr/>
                    <a:lstStyle/>
                    <a:p>
                      <a:pPr marL="0" marR="0">
                        <a:lnSpc>
                          <a:spcPct val="115000"/>
                        </a:lnSpc>
                        <a:spcBef>
                          <a:spcPts val="0"/>
                        </a:spcBef>
                        <a:spcAft>
                          <a:spcPts val="0"/>
                        </a:spcAft>
                      </a:pPr>
                      <a:r>
                        <a:rPr lang="en-US" sz="1400" b="0" smtClean="0">
                          <a:effectLst/>
                        </a:rPr>
                        <a:t>Temperature-conductivity </a:t>
                      </a:r>
                      <a:r>
                        <a:rPr lang="en-US" sz="1400" b="0">
                          <a:effectLst/>
                        </a:rPr>
                        <a:t>coefficient</a:t>
                      </a:r>
                      <a:endParaRPr lang="en-US" sz="1400" b="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m</a:t>
                      </a:r>
                      <a:r>
                        <a:rPr lang="en-US" sz="1400" baseline="30000">
                          <a:effectLst/>
                        </a:rPr>
                        <a:t>2</a:t>
                      </a:r>
                      <a:r>
                        <a:rPr lang="en-US" sz="1400">
                          <a:effectLst/>
                        </a:rPr>
                        <a:t>/s</a:t>
                      </a:r>
                      <a:endParaRPr lang="en-US" sz="1400">
                        <a:effectLst/>
                        <a:latin typeface="Calibri"/>
                        <a:ea typeface="Calibri"/>
                        <a:cs typeface="Times New Roman"/>
                      </a:endParaRPr>
                    </a:p>
                  </a:txBody>
                  <a:tcPr marL="68580" marR="68580" marT="0" marB="0"/>
                </a:tc>
              </a:tr>
              <a:tr h="268400">
                <a:tc>
                  <a:txBody>
                    <a:bodyPr/>
                    <a:lstStyle/>
                    <a:p>
                      <a:pPr marL="0" marR="0">
                        <a:lnSpc>
                          <a:spcPct val="115000"/>
                        </a:lnSpc>
                        <a:spcBef>
                          <a:spcPts val="0"/>
                        </a:spcBef>
                        <a:spcAft>
                          <a:spcPts val="0"/>
                        </a:spcAft>
                      </a:pPr>
                      <a:r>
                        <a:rPr lang="en-US" sz="1400" b="0">
                          <a:effectLst/>
                        </a:rPr>
                        <a:t>Heat-conductivity coefficient</a:t>
                      </a:r>
                      <a:endParaRPr lang="en-US" sz="1400" b="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err="1">
                          <a:effectLst/>
                        </a:rPr>
                        <a:t>kg·m</a:t>
                      </a:r>
                      <a:r>
                        <a:rPr lang="en-US" sz="1400">
                          <a:effectLst/>
                        </a:rPr>
                        <a:t>/(s</a:t>
                      </a:r>
                      <a:r>
                        <a:rPr lang="en-US" sz="1400" baseline="30000">
                          <a:effectLst/>
                        </a:rPr>
                        <a:t>3</a:t>
                      </a:r>
                      <a:r>
                        <a:rPr lang="en-US" sz="1400">
                          <a:effectLst/>
                        </a:rPr>
                        <a:t>·K)</a:t>
                      </a:r>
                      <a:endParaRPr lang="en-US" sz="1400">
                        <a:effectLst/>
                        <a:latin typeface="Calibri"/>
                        <a:ea typeface="Calibri"/>
                        <a:cs typeface="Times New Roman"/>
                      </a:endParaRPr>
                    </a:p>
                  </a:txBody>
                  <a:tcPr marL="68580" marR="68580" marT="0" marB="0"/>
                </a:tc>
              </a:tr>
              <a:tr h="268400">
                <a:tc>
                  <a:txBody>
                    <a:bodyPr/>
                    <a:lstStyle/>
                    <a:p>
                      <a:pPr marL="0" marR="0">
                        <a:lnSpc>
                          <a:spcPct val="115000"/>
                        </a:lnSpc>
                        <a:spcBef>
                          <a:spcPts val="0"/>
                        </a:spcBef>
                        <a:spcAft>
                          <a:spcPts val="0"/>
                        </a:spcAft>
                      </a:pPr>
                      <a:r>
                        <a:rPr lang="en-US" sz="1400" b="0">
                          <a:effectLst/>
                        </a:rPr>
                        <a:t>Cinematic viscosity  </a:t>
                      </a:r>
                      <a:endParaRPr lang="en-US" sz="1400" b="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m</a:t>
                      </a:r>
                      <a:r>
                        <a:rPr lang="en-US" sz="1400" baseline="30000">
                          <a:effectLst/>
                        </a:rPr>
                        <a:t>2</a:t>
                      </a:r>
                      <a:r>
                        <a:rPr lang="en-US" sz="1400">
                          <a:effectLst/>
                        </a:rPr>
                        <a:t>·s</a:t>
                      </a:r>
                      <a:endParaRPr lang="en-US" sz="1400">
                        <a:effectLst/>
                        <a:latin typeface="Calibri"/>
                        <a:ea typeface="Calibri"/>
                        <a:cs typeface="Times New Roman"/>
                      </a:endParaRPr>
                    </a:p>
                  </a:txBody>
                  <a:tcPr marL="68580" marR="68580" marT="0" marB="0"/>
                </a:tc>
              </a:tr>
              <a:tr h="268400">
                <a:tc>
                  <a:txBody>
                    <a:bodyPr/>
                    <a:lstStyle/>
                    <a:p>
                      <a:pPr marL="0" marR="0">
                        <a:lnSpc>
                          <a:spcPct val="115000"/>
                        </a:lnSpc>
                        <a:spcBef>
                          <a:spcPts val="0"/>
                        </a:spcBef>
                        <a:spcAft>
                          <a:spcPts val="0"/>
                        </a:spcAft>
                      </a:pPr>
                      <a:r>
                        <a:rPr lang="en-US" sz="1400" b="0">
                          <a:effectLst/>
                        </a:rPr>
                        <a:t>Dynamical viscosity</a:t>
                      </a:r>
                      <a:endParaRPr lang="en-US" sz="1400" b="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kg/(</a:t>
                      </a:r>
                      <a:r>
                        <a:rPr lang="en-US" sz="1400" err="1">
                          <a:effectLst/>
                        </a:rPr>
                        <a:t>m·s</a:t>
                      </a:r>
                      <a:r>
                        <a:rPr lang="en-US" sz="1400">
                          <a:effectLst/>
                        </a:rPr>
                        <a:t>))</a:t>
                      </a:r>
                      <a:endParaRPr lang="en-US" sz="1400">
                        <a:effectLst/>
                        <a:latin typeface="Calibri"/>
                        <a:ea typeface="Calibri"/>
                        <a:cs typeface="Times New Roman"/>
                      </a:endParaRPr>
                    </a:p>
                  </a:txBody>
                  <a:tcPr marL="68580" marR="68580" marT="0" marB="0"/>
                </a:tc>
              </a:tr>
              <a:tr h="268400">
                <a:tc>
                  <a:txBody>
                    <a:bodyPr/>
                    <a:lstStyle/>
                    <a:p>
                      <a:pPr marL="0" marR="0">
                        <a:lnSpc>
                          <a:spcPct val="115000"/>
                        </a:lnSpc>
                        <a:spcBef>
                          <a:spcPts val="0"/>
                        </a:spcBef>
                        <a:spcAft>
                          <a:spcPts val="0"/>
                        </a:spcAft>
                      </a:pPr>
                      <a:r>
                        <a:rPr lang="en-US" sz="1400" b="0">
                          <a:effectLst/>
                        </a:rPr>
                        <a:t>Adiabatic index</a:t>
                      </a:r>
                      <a:endParaRPr lang="en-US" sz="1400" b="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100" smtClean="0">
                          <a:effectLst/>
                        </a:rPr>
                        <a:t>                      </a:t>
                      </a:r>
                      <a:r>
                        <a:rPr lang="en-US" sz="1400" smtClean="0">
                          <a:effectLst/>
                        </a:rPr>
                        <a:t>1 </a:t>
                      </a:r>
                      <a:r>
                        <a:rPr lang="en-US" sz="1400">
                          <a:effectLst/>
                        </a:rPr>
                        <a:t>– 1.4</a:t>
                      </a:r>
                      <a:endParaRPr lang="en-US" sz="14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200">
                          <a:effectLst/>
                        </a:rPr>
                        <a:t>-</a:t>
                      </a:r>
                      <a:endParaRPr lang="en-US" sz="1200">
                        <a:effectLst/>
                        <a:latin typeface="Calibri"/>
                        <a:ea typeface="Calibri"/>
                        <a:cs typeface="Times New Roman"/>
                      </a:endParaRPr>
                    </a:p>
                  </a:txBody>
                  <a:tcPr marL="68580" marR="68580" marT="0" marB="0"/>
                </a:tc>
              </a:tr>
              <a:tr h="268400">
                <a:tc>
                  <a:txBody>
                    <a:bodyPr/>
                    <a:lstStyle/>
                    <a:p>
                      <a:pPr marL="0" marR="0">
                        <a:lnSpc>
                          <a:spcPct val="115000"/>
                        </a:lnSpc>
                        <a:spcBef>
                          <a:spcPts val="0"/>
                        </a:spcBef>
                        <a:spcAft>
                          <a:spcPts val="0"/>
                        </a:spcAft>
                      </a:pPr>
                      <a:r>
                        <a:rPr lang="en-US" sz="1400" b="0">
                          <a:effectLst/>
                        </a:rPr>
                        <a:t>Heat capacity at const. pressure </a:t>
                      </a:r>
                      <a:endParaRPr lang="en-US" sz="1400" b="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m</a:t>
                      </a:r>
                      <a:r>
                        <a:rPr lang="en-US" sz="1400" baseline="30000">
                          <a:effectLst/>
                        </a:rPr>
                        <a:t>2</a:t>
                      </a:r>
                      <a:r>
                        <a:rPr lang="en-US" sz="1400">
                          <a:effectLst/>
                        </a:rPr>
                        <a:t>/(s</a:t>
                      </a:r>
                      <a:r>
                        <a:rPr lang="en-US" sz="1400" baseline="30000">
                          <a:effectLst/>
                        </a:rPr>
                        <a:t>2</a:t>
                      </a:r>
                      <a:r>
                        <a:rPr lang="en-US" sz="1400">
                          <a:effectLst/>
                        </a:rPr>
                        <a:t>·K)</a:t>
                      </a:r>
                      <a:endParaRPr lang="en-US" sz="1400">
                        <a:effectLst/>
                        <a:latin typeface="Calibri"/>
                        <a:ea typeface="Calibri"/>
                        <a:cs typeface="Times New Roman"/>
                      </a:endParaRPr>
                    </a:p>
                  </a:txBody>
                  <a:tcPr marL="68580" marR="68580" marT="0" marB="0"/>
                </a:tc>
              </a:tr>
              <a:tr h="268400">
                <a:tc>
                  <a:txBody>
                    <a:bodyPr/>
                    <a:lstStyle/>
                    <a:p>
                      <a:pPr marL="0" marR="0">
                        <a:lnSpc>
                          <a:spcPct val="115000"/>
                        </a:lnSpc>
                        <a:spcBef>
                          <a:spcPts val="0"/>
                        </a:spcBef>
                        <a:spcAft>
                          <a:spcPts val="0"/>
                        </a:spcAft>
                      </a:pPr>
                      <a:r>
                        <a:rPr lang="en-US" sz="1400" b="0">
                          <a:effectLst/>
                        </a:rPr>
                        <a:t>Heat capacity at constant volume</a:t>
                      </a:r>
                      <a:endParaRPr lang="en-US" sz="1400" b="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m</a:t>
                      </a:r>
                      <a:r>
                        <a:rPr lang="en-US" sz="1400" baseline="30000">
                          <a:effectLst/>
                        </a:rPr>
                        <a:t>2</a:t>
                      </a:r>
                      <a:r>
                        <a:rPr lang="en-US" sz="1400">
                          <a:effectLst/>
                        </a:rPr>
                        <a:t>/(s</a:t>
                      </a:r>
                      <a:r>
                        <a:rPr lang="en-US" sz="1400" baseline="30000">
                          <a:effectLst/>
                        </a:rPr>
                        <a:t>2</a:t>
                      </a:r>
                      <a:r>
                        <a:rPr lang="en-US" sz="1400">
                          <a:effectLst/>
                        </a:rPr>
                        <a:t>·K)</a:t>
                      </a:r>
                      <a:endParaRPr lang="en-US" sz="1400">
                        <a:effectLst/>
                        <a:latin typeface="Calibri"/>
                        <a:ea typeface="Calibri"/>
                        <a:cs typeface="Times New Roman"/>
                      </a:endParaRPr>
                    </a:p>
                  </a:txBody>
                  <a:tcPr marL="68580" marR="68580" marT="0" marB="0"/>
                </a:tc>
              </a:tr>
              <a:tr h="268400">
                <a:tc gridSpan="3">
                  <a:txBody>
                    <a:bodyPr/>
                    <a:lstStyle/>
                    <a:p>
                      <a:pPr marL="0" marR="0" algn="ctr">
                        <a:lnSpc>
                          <a:spcPct val="115000"/>
                        </a:lnSpc>
                        <a:spcBef>
                          <a:spcPts val="0"/>
                        </a:spcBef>
                        <a:spcAft>
                          <a:spcPts val="0"/>
                        </a:spcAft>
                      </a:pPr>
                      <a:r>
                        <a:rPr lang="en-US" sz="1200" b="0" err="1">
                          <a:effectLst/>
                        </a:rPr>
                        <a:t>Aether</a:t>
                      </a:r>
                      <a:r>
                        <a:rPr lang="en-US" sz="1200" b="0">
                          <a:effectLst/>
                        </a:rPr>
                        <a:t> element (“</a:t>
                      </a:r>
                      <a:r>
                        <a:rPr lang="en-US" sz="1200" b="0" err="1">
                          <a:effectLst/>
                        </a:rPr>
                        <a:t>A’mer</a:t>
                      </a:r>
                      <a:r>
                        <a:rPr lang="en-US" sz="1200" b="0">
                          <a:effectLst/>
                        </a:rPr>
                        <a:t>”, according to </a:t>
                      </a:r>
                      <a:r>
                        <a:rPr lang="en-US" sz="1200" b="0" err="1">
                          <a:effectLst/>
                        </a:rPr>
                        <a:t>Demokrit</a:t>
                      </a:r>
                      <a:r>
                        <a:rPr lang="en-US" sz="1200" b="0">
                          <a:effectLst/>
                        </a:rPr>
                        <a:t> …)</a:t>
                      </a:r>
                      <a:endParaRPr lang="en-US" sz="1200" b="0">
                        <a:effectLst/>
                        <a:latin typeface="Calibri"/>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tr>
              <a:tr h="268400">
                <a:tc>
                  <a:txBody>
                    <a:bodyPr/>
                    <a:lstStyle/>
                    <a:p>
                      <a:pPr marL="0" marR="0">
                        <a:lnSpc>
                          <a:spcPct val="115000"/>
                        </a:lnSpc>
                        <a:spcBef>
                          <a:spcPts val="0"/>
                        </a:spcBef>
                        <a:spcAft>
                          <a:spcPts val="0"/>
                        </a:spcAft>
                      </a:pPr>
                      <a:r>
                        <a:rPr lang="en-US" sz="1400" b="0">
                          <a:effectLst/>
                        </a:rPr>
                        <a:t>Mass</a:t>
                      </a:r>
                      <a:endParaRPr lang="en-US" sz="1400" b="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kg</a:t>
                      </a:r>
                      <a:endParaRPr lang="en-US" sz="1400">
                        <a:effectLst/>
                        <a:latin typeface="Calibri"/>
                        <a:ea typeface="Calibri"/>
                        <a:cs typeface="Times New Roman"/>
                      </a:endParaRPr>
                    </a:p>
                  </a:txBody>
                  <a:tcPr marL="68580" marR="68580" marT="0" marB="0"/>
                </a:tc>
              </a:tr>
              <a:tr h="268400">
                <a:tc>
                  <a:txBody>
                    <a:bodyPr/>
                    <a:lstStyle/>
                    <a:p>
                      <a:pPr marL="0" marR="0">
                        <a:lnSpc>
                          <a:spcPct val="115000"/>
                        </a:lnSpc>
                        <a:spcBef>
                          <a:spcPts val="0"/>
                        </a:spcBef>
                        <a:spcAft>
                          <a:spcPts val="0"/>
                        </a:spcAft>
                      </a:pPr>
                      <a:r>
                        <a:rPr lang="en-US" sz="1400" b="0">
                          <a:effectLst/>
                        </a:rPr>
                        <a:t>Diameter</a:t>
                      </a:r>
                      <a:endParaRPr lang="en-US" sz="1400" b="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m</a:t>
                      </a:r>
                      <a:endParaRPr lang="en-US" sz="1400">
                        <a:effectLst/>
                        <a:latin typeface="Calibri"/>
                        <a:ea typeface="Calibri"/>
                        <a:cs typeface="Times New Roman"/>
                      </a:endParaRPr>
                    </a:p>
                  </a:txBody>
                  <a:tcPr marL="68580" marR="68580" marT="0" marB="0"/>
                </a:tc>
              </a:tr>
              <a:tr h="268400">
                <a:tc>
                  <a:txBody>
                    <a:bodyPr/>
                    <a:lstStyle/>
                    <a:p>
                      <a:pPr marL="0" marR="0">
                        <a:lnSpc>
                          <a:spcPct val="115000"/>
                        </a:lnSpc>
                        <a:spcBef>
                          <a:spcPts val="0"/>
                        </a:spcBef>
                        <a:spcAft>
                          <a:spcPts val="0"/>
                        </a:spcAft>
                      </a:pPr>
                      <a:r>
                        <a:rPr lang="en-US" sz="1400" b="0">
                          <a:effectLst/>
                        </a:rPr>
                        <a:t>Number in a unit of volume</a:t>
                      </a:r>
                      <a:endParaRPr lang="en-US" sz="1400" b="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1/m</a:t>
                      </a:r>
                      <a:r>
                        <a:rPr lang="en-US" sz="1400" baseline="30000">
                          <a:effectLst/>
                        </a:rPr>
                        <a:t>3</a:t>
                      </a:r>
                      <a:endParaRPr lang="en-US" sz="1400">
                        <a:effectLst/>
                        <a:latin typeface="Calibri"/>
                        <a:ea typeface="Calibri"/>
                        <a:cs typeface="Times New Roman"/>
                      </a:endParaRPr>
                    </a:p>
                  </a:txBody>
                  <a:tcPr marL="68580" marR="68580" marT="0" marB="0"/>
                </a:tc>
              </a:tr>
              <a:tr h="268400">
                <a:tc>
                  <a:txBody>
                    <a:bodyPr/>
                    <a:lstStyle/>
                    <a:p>
                      <a:pPr marL="0" marR="0">
                        <a:lnSpc>
                          <a:spcPct val="115000"/>
                        </a:lnSpc>
                        <a:spcBef>
                          <a:spcPts val="0"/>
                        </a:spcBef>
                        <a:spcAft>
                          <a:spcPts val="0"/>
                        </a:spcAft>
                      </a:pPr>
                      <a:r>
                        <a:rPr lang="en-US" sz="1400" b="0">
                          <a:effectLst/>
                        </a:rPr>
                        <a:t>Average length of free movement</a:t>
                      </a:r>
                      <a:endParaRPr lang="en-US" sz="1400" b="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m</a:t>
                      </a:r>
                      <a:endParaRPr lang="en-US" sz="1400">
                        <a:effectLst/>
                        <a:latin typeface="Calibri"/>
                        <a:ea typeface="Calibri"/>
                        <a:cs typeface="Times New Roman"/>
                      </a:endParaRPr>
                    </a:p>
                  </a:txBody>
                  <a:tcPr marL="68580" marR="68580" marT="0" marB="0"/>
                </a:tc>
              </a:tr>
              <a:tr h="508995">
                <a:tc>
                  <a:txBody>
                    <a:bodyPr/>
                    <a:lstStyle/>
                    <a:p>
                      <a:pPr marL="0" marR="0">
                        <a:lnSpc>
                          <a:spcPct val="115000"/>
                        </a:lnSpc>
                        <a:spcBef>
                          <a:spcPts val="0"/>
                        </a:spcBef>
                        <a:spcAft>
                          <a:spcPts val="0"/>
                        </a:spcAft>
                      </a:pPr>
                      <a:r>
                        <a:rPr lang="en-US" sz="1400" b="0">
                          <a:effectLst/>
                        </a:rPr>
                        <a:t>Average speed of thermal movement</a:t>
                      </a:r>
                      <a:endParaRPr lang="en-US" sz="1400" b="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endParaRPr lang="en-US" sz="11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400">
                          <a:effectLst/>
                        </a:rPr>
                        <a:t>m/s</a:t>
                      </a:r>
                      <a:endParaRPr lang="en-US" sz="1400">
                        <a:effectLst/>
                        <a:latin typeface="Calibri"/>
                        <a:ea typeface="Calibri"/>
                        <a:cs typeface="Times New Roman"/>
                      </a:endParaRPr>
                    </a:p>
                  </a:txBody>
                  <a:tcPr marL="68580" marR="68580" marT="0" marB="0"/>
                </a:tc>
              </a:tr>
            </a:tbl>
          </a:graphicData>
        </a:graphic>
      </p:graphicFrame>
      <p:graphicFrame>
        <p:nvGraphicFramePr>
          <p:cNvPr id="31" name="Object 30"/>
          <p:cNvGraphicFramePr>
            <a:graphicFrameLocks noChangeAspect="1"/>
          </p:cNvGraphicFramePr>
          <p:nvPr>
            <p:extLst>
              <p:ext uri="{D42A27DB-BD31-4B8C-83A1-F6EECF244321}">
                <p14:modId xmlns="" xmlns:p14="http://schemas.microsoft.com/office/powerpoint/2010/main" val="945809966"/>
              </p:ext>
            </p:extLst>
          </p:nvPr>
        </p:nvGraphicFramePr>
        <p:xfrm>
          <a:off x="4991100" y="1323975"/>
          <a:ext cx="941388" cy="266700"/>
        </p:xfrm>
        <a:graphic>
          <a:graphicData uri="http://schemas.openxmlformats.org/presentationml/2006/ole">
            <p:oleObj spid="_x0000_s209289" name="Equation" r:id="rId3" imgW="711000" imgH="203040" progId="Equation.3">
              <p:embed/>
            </p:oleObj>
          </a:graphicData>
        </a:graphic>
      </p:graphicFrame>
      <p:graphicFrame>
        <p:nvGraphicFramePr>
          <p:cNvPr id="81920" name="Object 81919"/>
          <p:cNvGraphicFramePr>
            <a:graphicFrameLocks noChangeAspect="1"/>
          </p:cNvGraphicFramePr>
          <p:nvPr>
            <p:extLst>
              <p:ext uri="{D42A27DB-BD31-4B8C-83A1-F6EECF244321}">
                <p14:modId xmlns="" xmlns:p14="http://schemas.microsoft.com/office/powerpoint/2010/main" val="3740306081"/>
              </p:ext>
            </p:extLst>
          </p:nvPr>
        </p:nvGraphicFramePr>
        <p:xfrm>
          <a:off x="4951413" y="1590675"/>
          <a:ext cx="863600" cy="246063"/>
        </p:xfrm>
        <a:graphic>
          <a:graphicData uri="http://schemas.openxmlformats.org/presentationml/2006/ole">
            <p:oleObj spid="_x0000_s209290" name="Equation" r:id="rId4" imgW="711000" imgH="203040" progId="Equation.3">
              <p:embed/>
            </p:oleObj>
          </a:graphicData>
        </a:graphic>
      </p:graphicFrame>
      <p:graphicFrame>
        <p:nvGraphicFramePr>
          <p:cNvPr id="81921" name="Object 81920"/>
          <p:cNvGraphicFramePr>
            <a:graphicFrameLocks noChangeAspect="1"/>
          </p:cNvGraphicFramePr>
          <p:nvPr>
            <p:extLst>
              <p:ext uri="{D42A27DB-BD31-4B8C-83A1-F6EECF244321}">
                <p14:modId xmlns="" xmlns:p14="http://schemas.microsoft.com/office/powerpoint/2010/main" val="2957784585"/>
              </p:ext>
            </p:extLst>
          </p:nvPr>
        </p:nvGraphicFramePr>
        <p:xfrm>
          <a:off x="5030788" y="1866900"/>
          <a:ext cx="671512" cy="246063"/>
        </p:xfrm>
        <a:graphic>
          <a:graphicData uri="http://schemas.openxmlformats.org/presentationml/2006/ole">
            <p:oleObj spid="_x0000_s209291" name="Equation" r:id="rId5" imgW="558720" imgH="203040" progId="Equation.3">
              <p:embed/>
            </p:oleObj>
          </a:graphicData>
        </a:graphic>
      </p:graphicFrame>
      <p:graphicFrame>
        <p:nvGraphicFramePr>
          <p:cNvPr id="81923" name="Object 81922"/>
          <p:cNvGraphicFramePr>
            <a:graphicFrameLocks noChangeAspect="1"/>
          </p:cNvGraphicFramePr>
          <p:nvPr>
            <p:extLst>
              <p:ext uri="{D42A27DB-BD31-4B8C-83A1-F6EECF244321}">
                <p14:modId xmlns="" xmlns:p14="http://schemas.microsoft.com/office/powerpoint/2010/main" val="1737584152"/>
              </p:ext>
            </p:extLst>
          </p:nvPr>
        </p:nvGraphicFramePr>
        <p:xfrm>
          <a:off x="4973638" y="2106613"/>
          <a:ext cx="900112" cy="288925"/>
        </p:xfrm>
        <a:graphic>
          <a:graphicData uri="http://schemas.openxmlformats.org/presentationml/2006/ole">
            <p:oleObj spid="_x0000_s209292" name="Equation" r:id="rId6" imgW="761760" imgH="241200" progId="Equation.3">
              <p:embed/>
            </p:oleObj>
          </a:graphicData>
        </a:graphic>
      </p:graphicFrame>
      <p:graphicFrame>
        <p:nvGraphicFramePr>
          <p:cNvPr id="81924" name="Object 81923"/>
          <p:cNvGraphicFramePr>
            <a:graphicFrameLocks noChangeAspect="1"/>
          </p:cNvGraphicFramePr>
          <p:nvPr>
            <p:extLst>
              <p:ext uri="{D42A27DB-BD31-4B8C-83A1-F6EECF244321}">
                <p14:modId xmlns="" xmlns:p14="http://schemas.microsoft.com/office/powerpoint/2010/main" val="1371690942"/>
              </p:ext>
            </p:extLst>
          </p:nvPr>
        </p:nvGraphicFramePr>
        <p:xfrm>
          <a:off x="4951413" y="2393950"/>
          <a:ext cx="1084262" cy="325438"/>
        </p:xfrm>
        <a:graphic>
          <a:graphicData uri="http://schemas.openxmlformats.org/presentationml/2006/ole">
            <p:oleObj spid="_x0000_s209293" name="Equation" r:id="rId7" imgW="812520" imgH="241200" progId="Equation.3">
              <p:embed/>
            </p:oleObj>
          </a:graphicData>
        </a:graphic>
      </p:graphicFrame>
      <p:graphicFrame>
        <p:nvGraphicFramePr>
          <p:cNvPr id="81925" name="Object 81924"/>
          <p:cNvGraphicFramePr>
            <a:graphicFrameLocks noChangeAspect="1"/>
          </p:cNvGraphicFramePr>
          <p:nvPr>
            <p:extLst>
              <p:ext uri="{D42A27DB-BD31-4B8C-83A1-F6EECF244321}">
                <p14:modId xmlns="" xmlns:p14="http://schemas.microsoft.com/office/powerpoint/2010/main" val="3114641183"/>
              </p:ext>
            </p:extLst>
          </p:nvPr>
        </p:nvGraphicFramePr>
        <p:xfrm>
          <a:off x="5037138" y="2747963"/>
          <a:ext cx="855662" cy="312737"/>
        </p:xfrm>
        <a:graphic>
          <a:graphicData uri="http://schemas.openxmlformats.org/presentationml/2006/ole">
            <p:oleObj spid="_x0000_s209294" name="Equation" r:id="rId8" imgW="558720" imgH="203040" progId="Equation.3">
              <p:embed/>
            </p:oleObj>
          </a:graphicData>
        </a:graphic>
      </p:graphicFrame>
      <p:graphicFrame>
        <p:nvGraphicFramePr>
          <p:cNvPr id="81926" name="Object 81925"/>
          <p:cNvGraphicFramePr>
            <a:graphicFrameLocks noChangeAspect="1"/>
          </p:cNvGraphicFramePr>
          <p:nvPr>
            <p:extLst>
              <p:ext uri="{D42A27DB-BD31-4B8C-83A1-F6EECF244321}">
                <p14:modId xmlns="" xmlns:p14="http://schemas.microsoft.com/office/powerpoint/2010/main" val="3715972423"/>
              </p:ext>
            </p:extLst>
          </p:nvPr>
        </p:nvGraphicFramePr>
        <p:xfrm>
          <a:off x="4972050" y="3214688"/>
          <a:ext cx="892175" cy="279400"/>
        </p:xfrm>
        <a:graphic>
          <a:graphicData uri="http://schemas.openxmlformats.org/presentationml/2006/ole">
            <p:oleObj spid="_x0000_s209295" name="Equation" r:id="rId9" imgW="736560" imgH="228600" progId="Equation.3">
              <p:embed/>
            </p:oleObj>
          </a:graphicData>
        </a:graphic>
      </p:graphicFrame>
      <p:graphicFrame>
        <p:nvGraphicFramePr>
          <p:cNvPr id="81927" name="Object 81926"/>
          <p:cNvGraphicFramePr>
            <a:graphicFrameLocks noChangeAspect="1"/>
          </p:cNvGraphicFramePr>
          <p:nvPr>
            <p:extLst>
              <p:ext uri="{D42A27DB-BD31-4B8C-83A1-F6EECF244321}">
                <p14:modId xmlns="" xmlns:p14="http://schemas.microsoft.com/office/powerpoint/2010/main" val="427183680"/>
              </p:ext>
            </p:extLst>
          </p:nvPr>
        </p:nvGraphicFramePr>
        <p:xfrm>
          <a:off x="5051425" y="3417888"/>
          <a:ext cx="800100" cy="293687"/>
        </p:xfrm>
        <a:graphic>
          <a:graphicData uri="http://schemas.openxmlformats.org/presentationml/2006/ole">
            <p:oleObj spid="_x0000_s209296" name="Equation" r:id="rId10" imgW="558720" imgH="228600" progId="Equation.3">
              <p:embed/>
            </p:oleObj>
          </a:graphicData>
        </a:graphic>
      </p:graphicFrame>
      <p:graphicFrame>
        <p:nvGraphicFramePr>
          <p:cNvPr id="81928" name="Object 81927"/>
          <p:cNvGraphicFramePr>
            <a:graphicFrameLocks noChangeAspect="1"/>
          </p:cNvGraphicFramePr>
          <p:nvPr>
            <p:extLst>
              <p:ext uri="{D42A27DB-BD31-4B8C-83A1-F6EECF244321}">
                <p14:modId xmlns="" xmlns:p14="http://schemas.microsoft.com/office/powerpoint/2010/main" val="3845997649"/>
              </p:ext>
            </p:extLst>
          </p:nvPr>
        </p:nvGraphicFramePr>
        <p:xfrm>
          <a:off x="4975225" y="3678238"/>
          <a:ext cx="881063" cy="287337"/>
        </p:xfrm>
        <a:graphic>
          <a:graphicData uri="http://schemas.openxmlformats.org/presentationml/2006/ole">
            <p:oleObj spid="_x0000_s209297" name="Equation" r:id="rId11" imgW="711000" imgH="228600" progId="Equation.3">
              <p:embed/>
            </p:oleObj>
          </a:graphicData>
        </a:graphic>
      </p:graphicFrame>
      <p:graphicFrame>
        <p:nvGraphicFramePr>
          <p:cNvPr id="81929" name="Object 81928"/>
          <p:cNvGraphicFramePr>
            <a:graphicFrameLocks noChangeAspect="1"/>
          </p:cNvGraphicFramePr>
          <p:nvPr>
            <p:extLst>
              <p:ext uri="{D42A27DB-BD31-4B8C-83A1-F6EECF244321}">
                <p14:modId xmlns="" xmlns:p14="http://schemas.microsoft.com/office/powerpoint/2010/main" val="596448064"/>
              </p:ext>
            </p:extLst>
          </p:nvPr>
        </p:nvGraphicFramePr>
        <p:xfrm>
          <a:off x="4937125" y="4211638"/>
          <a:ext cx="903288" cy="288925"/>
        </p:xfrm>
        <a:graphic>
          <a:graphicData uri="http://schemas.openxmlformats.org/presentationml/2006/ole">
            <p:oleObj spid="_x0000_s209298" name="Equation" r:id="rId12" imgW="761760" imgH="241200" progId="Equation.3">
              <p:embed/>
            </p:oleObj>
          </a:graphicData>
        </a:graphic>
      </p:graphicFrame>
      <p:graphicFrame>
        <p:nvGraphicFramePr>
          <p:cNvPr id="81930" name="Object 81929"/>
          <p:cNvGraphicFramePr>
            <a:graphicFrameLocks noChangeAspect="1"/>
          </p:cNvGraphicFramePr>
          <p:nvPr>
            <p:extLst>
              <p:ext uri="{D42A27DB-BD31-4B8C-83A1-F6EECF244321}">
                <p14:modId xmlns="" xmlns:p14="http://schemas.microsoft.com/office/powerpoint/2010/main" val="341366504"/>
              </p:ext>
            </p:extLst>
          </p:nvPr>
        </p:nvGraphicFramePr>
        <p:xfrm>
          <a:off x="5043488" y="4451350"/>
          <a:ext cx="677862" cy="304800"/>
        </p:xfrm>
        <a:graphic>
          <a:graphicData uri="http://schemas.openxmlformats.org/presentationml/2006/ole">
            <p:oleObj spid="_x0000_s209299" name="Equation" r:id="rId13" imgW="545760" imgH="241200" progId="Equation.3">
              <p:embed/>
            </p:oleObj>
          </a:graphicData>
        </a:graphic>
      </p:graphicFrame>
      <p:graphicFrame>
        <p:nvGraphicFramePr>
          <p:cNvPr id="81931" name="Object 81930"/>
          <p:cNvGraphicFramePr>
            <a:graphicFrameLocks noChangeAspect="1"/>
          </p:cNvGraphicFramePr>
          <p:nvPr>
            <p:extLst>
              <p:ext uri="{D42A27DB-BD31-4B8C-83A1-F6EECF244321}">
                <p14:modId xmlns="" xmlns:p14="http://schemas.microsoft.com/office/powerpoint/2010/main" val="2368718155"/>
              </p:ext>
            </p:extLst>
          </p:nvPr>
        </p:nvGraphicFramePr>
        <p:xfrm>
          <a:off x="4938713" y="5048250"/>
          <a:ext cx="1025525" cy="260350"/>
        </p:xfrm>
        <a:graphic>
          <a:graphicData uri="http://schemas.openxmlformats.org/presentationml/2006/ole">
            <p:oleObj spid="_x0000_s209300" name="Equation" r:id="rId14" imgW="914400" imgH="228600" progId="Equation.3">
              <p:embed/>
            </p:oleObj>
          </a:graphicData>
        </a:graphic>
      </p:graphicFrame>
      <p:graphicFrame>
        <p:nvGraphicFramePr>
          <p:cNvPr id="81932" name="Object 81931"/>
          <p:cNvGraphicFramePr>
            <a:graphicFrameLocks noChangeAspect="1"/>
          </p:cNvGraphicFramePr>
          <p:nvPr>
            <p:extLst>
              <p:ext uri="{D42A27DB-BD31-4B8C-83A1-F6EECF244321}">
                <p14:modId xmlns="" xmlns:p14="http://schemas.microsoft.com/office/powerpoint/2010/main" val="2097394386"/>
              </p:ext>
            </p:extLst>
          </p:nvPr>
        </p:nvGraphicFramePr>
        <p:xfrm>
          <a:off x="4922838" y="5335588"/>
          <a:ext cx="1001712" cy="277812"/>
        </p:xfrm>
        <a:graphic>
          <a:graphicData uri="http://schemas.openxmlformats.org/presentationml/2006/ole">
            <p:oleObj spid="_x0000_s209301" name="Equation" r:id="rId15" imgW="838080" imgH="228600" progId="Equation.3">
              <p:embed/>
            </p:oleObj>
          </a:graphicData>
        </a:graphic>
      </p:graphicFrame>
      <p:graphicFrame>
        <p:nvGraphicFramePr>
          <p:cNvPr id="81933" name="Object 81932"/>
          <p:cNvGraphicFramePr>
            <a:graphicFrameLocks noChangeAspect="1"/>
          </p:cNvGraphicFramePr>
          <p:nvPr>
            <p:extLst>
              <p:ext uri="{D42A27DB-BD31-4B8C-83A1-F6EECF244321}">
                <p14:modId xmlns="" xmlns:p14="http://schemas.microsoft.com/office/powerpoint/2010/main" val="1365989422"/>
              </p:ext>
            </p:extLst>
          </p:nvPr>
        </p:nvGraphicFramePr>
        <p:xfrm>
          <a:off x="4972050" y="5608638"/>
          <a:ext cx="917575" cy="258762"/>
        </p:xfrm>
        <a:graphic>
          <a:graphicData uri="http://schemas.openxmlformats.org/presentationml/2006/ole">
            <p:oleObj spid="_x0000_s209302" name="Equation" r:id="rId16" imgW="825480" imgH="228600" progId="Equation.3">
              <p:embed/>
            </p:oleObj>
          </a:graphicData>
        </a:graphic>
      </p:graphicFrame>
      <p:graphicFrame>
        <p:nvGraphicFramePr>
          <p:cNvPr id="81934" name="Object 81933"/>
          <p:cNvGraphicFramePr>
            <a:graphicFrameLocks noChangeAspect="1"/>
          </p:cNvGraphicFramePr>
          <p:nvPr>
            <p:extLst>
              <p:ext uri="{D42A27DB-BD31-4B8C-83A1-F6EECF244321}">
                <p14:modId xmlns="" xmlns:p14="http://schemas.microsoft.com/office/powerpoint/2010/main" val="3894869044"/>
              </p:ext>
            </p:extLst>
          </p:nvPr>
        </p:nvGraphicFramePr>
        <p:xfrm>
          <a:off x="4899025" y="5854700"/>
          <a:ext cx="1009650" cy="273050"/>
        </p:xfrm>
        <a:graphic>
          <a:graphicData uri="http://schemas.openxmlformats.org/presentationml/2006/ole">
            <p:oleObj spid="_x0000_s209303" name="Equation" r:id="rId17" imgW="863280" imgH="228600" progId="Equation.3">
              <p:embed/>
            </p:oleObj>
          </a:graphicData>
        </a:graphic>
      </p:graphicFrame>
      <p:sp>
        <p:nvSpPr>
          <p:cNvPr id="81943" name="TextBox 81942"/>
          <p:cNvSpPr txBox="1"/>
          <p:nvPr/>
        </p:nvSpPr>
        <p:spPr>
          <a:xfrm>
            <a:off x="1074057" y="101600"/>
            <a:ext cx="7082971" cy="369332"/>
          </a:xfrm>
          <a:prstGeom prst="rect">
            <a:avLst/>
          </a:prstGeom>
          <a:noFill/>
        </p:spPr>
        <p:txBody>
          <a:bodyPr wrap="square" rtlCol="0">
            <a:spAutoFit/>
          </a:bodyPr>
          <a:lstStyle/>
          <a:p>
            <a:r>
              <a:rPr lang="en-US" smtClean="0"/>
              <a:t>      Parameters of the Ether, according to </a:t>
            </a:r>
            <a:r>
              <a:rPr lang="en-US" err="1" smtClean="0"/>
              <a:t>Atsukovsky’s</a:t>
            </a:r>
            <a:r>
              <a:rPr lang="en-US" smtClean="0"/>
              <a:t> </a:t>
            </a:r>
            <a:r>
              <a:rPr lang="en-US" err="1" smtClean="0"/>
              <a:t>Aetherodynamics</a:t>
            </a:r>
            <a:r>
              <a:rPr lang="en-US" smtClean="0"/>
              <a:t> </a:t>
            </a:r>
            <a:endParaRPr lang="en-US"/>
          </a:p>
        </p:txBody>
      </p:sp>
      <p:sp>
        <p:nvSpPr>
          <p:cNvPr id="2" name="Rectangle 103"/>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 xmlns:p14="http://schemas.microsoft.com/office/powerpoint/2010/main" val="2562514415"/>
              </p:ext>
            </p:extLst>
          </p:nvPr>
        </p:nvGraphicFramePr>
        <p:xfrm>
          <a:off x="4940300" y="6203950"/>
          <a:ext cx="974725" cy="293688"/>
        </p:xfrm>
        <a:graphic>
          <a:graphicData uri="http://schemas.openxmlformats.org/presentationml/2006/ole">
            <p:oleObj spid="_x0000_s209304" name="Equation" r:id="rId18" imgW="774360" imgH="228600" progId="Equation.3">
              <p:embed/>
            </p:oleObj>
          </a:graphicData>
        </a:graphic>
      </p:graphicFrame>
      <p:graphicFrame>
        <p:nvGraphicFramePr>
          <p:cNvPr id="4" name="Object 3"/>
          <p:cNvGraphicFramePr>
            <a:graphicFrameLocks noChangeAspect="1"/>
          </p:cNvGraphicFramePr>
          <p:nvPr/>
        </p:nvGraphicFramePr>
        <p:xfrm>
          <a:off x="4854575" y="1058863"/>
          <a:ext cx="1131888" cy="276225"/>
        </p:xfrm>
        <a:graphic>
          <a:graphicData uri="http://schemas.openxmlformats.org/presentationml/2006/ole">
            <p:oleObj spid="_x0000_s209305" name="Equation" r:id="rId19" imgW="901309" imgH="215806" progId="Equation.3">
              <p:embed/>
            </p:oleObj>
          </a:graphicData>
        </a:graphic>
      </p:graphicFrame>
    </p:spTree>
    <p:extLst>
      <p:ext uri="{BB962C8B-B14F-4D97-AF65-F5344CB8AC3E}">
        <p14:creationId xmlns="" xmlns:p14="http://schemas.microsoft.com/office/powerpoint/2010/main" val="32336931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497942" y="207717"/>
            <a:ext cx="2583543" cy="26397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18457" y="1514003"/>
            <a:ext cx="2583543" cy="72571"/>
          </a:xfrm>
          <a:prstGeom prst="rect">
            <a:avLst/>
          </a:prstGeom>
          <a:solidFill>
            <a:schemeClr val="tx1"/>
          </a:solidFill>
          <a:ln w="9525">
            <a:solidFill>
              <a:schemeClr val="bg1"/>
            </a:solidFill>
            <a:miter lim="800000"/>
            <a:headEnd/>
            <a:tailEnd/>
          </a:ln>
          <a:effectLst/>
        </p:spPr>
      </p:pic>
      <p:pic>
        <p:nvPicPr>
          <p:cNvPr id="19459"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928915" y="2274415"/>
            <a:ext cx="2177143" cy="21303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899886" y="4922537"/>
            <a:ext cx="2250538" cy="1935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Oval 1"/>
          <p:cNvSpPr/>
          <p:nvPr/>
        </p:nvSpPr>
        <p:spPr>
          <a:xfrm>
            <a:off x="899886" y="1528517"/>
            <a:ext cx="2162628"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923142" y="1049548"/>
            <a:ext cx="979715" cy="1008741"/>
            <a:chOff x="1923142" y="1049548"/>
            <a:chExt cx="979715" cy="1008741"/>
          </a:xfrm>
        </p:grpSpPr>
        <p:sp>
          <p:nvSpPr>
            <p:cNvPr id="5" name="Bent Arrow 4"/>
            <p:cNvSpPr/>
            <p:nvPr/>
          </p:nvSpPr>
          <p:spPr>
            <a:xfrm rot="16200000">
              <a:off x="2206171" y="1368860"/>
              <a:ext cx="406400" cy="97245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ent Arrow 8"/>
            <p:cNvSpPr/>
            <p:nvPr/>
          </p:nvSpPr>
          <p:spPr>
            <a:xfrm rot="5400000" flipV="1">
              <a:off x="2213429" y="766519"/>
              <a:ext cx="406400" cy="97245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Left Brace 5"/>
          <p:cNvSpPr/>
          <p:nvPr/>
        </p:nvSpPr>
        <p:spPr>
          <a:xfrm>
            <a:off x="3178629" y="410918"/>
            <a:ext cx="667657" cy="2220685"/>
          </a:xfrm>
          <a:prstGeom prst="leftBrace">
            <a:avLst/>
          </a:prstGeom>
          <a:ln w="28575">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188686" y="410917"/>
            <a:ext cx="3265714" cy="369332"/>
          </a:xfrm>
          <a:prstGeom prst="rect">
            <a:avLst/>
          </a:prstGeom>
          <a:noFill/>
        </p:spPr>
        <p:txBody>
          <a:bodyPr wrap="square" rtlCol="0">
            <a:spAutoFit/>
          </a:bodyPr>
          <a:lstStyle/>
          <a:p>
            <a:r>
              <a:rPr lang="en-US" b="1" smtClean="0"/>
              <a:t>(di-)electric mono-polar charge</a:t>
            </a:r>
          </a:p>
        </p:txBody>
      </p:sp>
      <p:grpSp>
        <p:nvGrpSpPr>
          <p:cNvPr id="16" name="Group 15"/>
          <p:cNvGrpSpPr/>
          <p:nvPr/>
        </p:nvGrpSpPr>
        <p:grpSpPr>
          <a:xfrm>
            <a:off x="6836229" y="580571"/>
            <a:ext cx="1146628" cy="5849258"/>
            <a:chOff x="6647543" y="0"/>
            <a:chExt cx="1422401" cy="6712856"/>
          </a:xfrm>
        </p:grpSpPr>
        <p:pic>
          <p:nvPicPr>
            <p:cNvPr id="19461" name="Picture 5"/>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647543" y="0"/>
              <a:ext cx="493486" cy="65967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462" name="Picture 6"/>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7618640" y="145143"/>
              <a:ext cx="451304" cy="6567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1" name="Curved Connector 10"/>
            <p:cNvCxnSpPr/>
            <p:nvPr/>
          </p:nvCxnSpPr>
          <p:spPr>
            <a:xfrm rot="5400000" flipH="1" flipV="1">
              <a:off x="5558972" y="3193146"/>
              <a:ext cx="2598055" cy="159657"/>
            </a:xfrm>
            <a:prstGeom prst="curvedConnector3">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9" name="Curved Connector 18"/>
            <p:cNvCxnSpPr/>
            <p:nvPr/>
          </p:nvCxnSpPr>
          <p:spPr>
            <a:xfrm rot="16200000" flipV="1">
              <a:off x="6582229" y="3142345"/>
              <a:ext cx="2598055" cy="159657"/>
            </a:xfrm>
            <a:prstGeom prst="curvedConnector3">
              <a:avLst/>
            </a:prstGeom>
            <a:ln w="57150">
              <a:tailEnd type="arrow"/>
            </a:ln>
          </p:spPr>
          <p:style>
            <a:lnRef idx="1">
              <a:schemeClr val="accent1"/>
            </a:lnRef>
            <a:fillRef idx="0">
              <a:schemeClr val="accent1"/>
            </a:fillRef>
            <a:effectRef idx="0">
              <a:schemeClr val="accent1"/>
            </a:effectRef>
            <a:fontRef idx="minor">
              <a:schemeClr val="tx1"/>
            </a:fontRef>
          </p:style>
        </p:cxnSp>
      </p:grpSp>
      <p:sp>
        <p:nvSpPr>
          <p:cNvPr id="22" name="Bent Arrow 21"/>
          <p:cNvSpPr/>
          <p:nvPr/>
        </p:nvSpPr>
        <p:spPr>
          <a:xfrm rot="10800000">
            <a:off x="5043712" y="3139605"/>
            <a:ext cx="406400" cy="97245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ent Arrow 22"/>
          <p:cNvSpPr/>
          <p:nvPr/>
        </p:nvSpPr>
        <p:spPr>
          <a:xfrm flipV="1">
            <a:off x="4281715" y="3132348"/>
            <a:ext cx="406400" cy="97245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Left Brace 23"/>
          <p:cNvSpPr/>
          <p:nvPr/>
        </p:nvSpPr>
        <p:spPr>
          <a:xfrm rot="16200000">
            <a:off x="4492172" y="1956690"/>
            <a:ext cx="667657" cy="2220685"/>
          </a:xfrm>
          <a:prstGeom prst="leftBrace">
            <a:avLst/>
          </a:prstGeom>
          <a:ln w="28575">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Curved Down Arrow 14"/>
          <p:cNvSpPr/>
          <p:nvPr/>
        </p:nvSpPr>
        <p:spPr>
          <a:xfrm rot="20205741">
            <a:off x="1502905" y="5180613"/>
            <a:ext cx="827315" cy="266582"/>
          </a:xfrm>
          <a:prstGeom prst="curvedDownArrow">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urved Down Arrow 25"/>
          <p:cNvSpPr/>
          <p:nvPr/>
        </p:nvSpPr>
        <p:spPr>
          <a:xfrm rot="21039966" flipV="1">
            <a:off x="1640791" y="3867071"/>
            <a:ext cx="827315" cy="266582"/>
          </a:xfrm>
          <a:prstGeom prst="curvedDownArrow">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5479142" y="6074229"/>
            <a:ext cx="3664857" cy="646331"/>
          </a:xfrm>
          <a:prstGeom prst="rect">
            <a:avLst/>
          </a:prstGeom>
          <a:noFill/>
        </p:spPr>
        <p:txBody>
          <a:bodyPr wrap="square" rtlCol="0">
            <a:spAutoFit/>
          </a:bodyPr>
          <a:lstStyle/>
          <a:p>
            <a:r>
              <a:rPr lang="en-US" b="1" smtClean="0"/>
              <a:t>Same-directional flow – repulsion;</a:t>
            </a:r>
          </a:p>
          <a:p>
            <a:r>
              <a:rPr lang="en-US" b="1" smtClean="0"/>
              <a:t>Contra-directional flow </a:t>
            </a:r>
            <a:r>
              <a:rPr lang="en-US" b="1"/>
              <a:t>–</a:t>
            </a:r>
            <a:r>
              <a:rPr lang="en-US" b="1" smtClean="0"/>
              <a:t> attraction</a:t>
            </a:r>
            <a:endParaRPr lang="en-US" b="1"/>
          </a:p>
        </p:txBody>
      </p:sp>
      <p:sp>
        <p:nvSpPr>
          <p:cNvPr id="29" name="TextBox 28"/>
          <p:cNvSpPr txBox="1"/>
          <p:nvPr/>
        </p:nvSpPr>
        <p:spPr>
          <a:xfrm>
            <a:off x="5878286" y="389146"/>
            <a:ext cx="3265714" cy="369332"/>
          </a:xfrm>
          <a:prstGeom prst="rect">
            <a:avLst/>
          </a:prstGeom>
          <a:noFill/>
        </p:spPr>
        <p:txBody>
          <a:bodyPr wrap="square" rtlCol="0">
            <a:spAutoFit/>
          </a:bodyPr>
          <a:lstStyle/>
          <a:p>
            <a:r>
              <a:rPr lang="en-US" b="1" smtClean="0"/>
              <a:t>   magnetic mono-polar charge</a:t>
            </a:r>
          </a:p>
        </p:txBody>
      </p:sp>
      <p:sp>
        <p:nvSpPr>
          <p:cNvPr id="17" name="Bent-Up Arrow 16"/>
          <p:cNvSpPr/>
          <p:nvPr/>
        </p:nvSpPr>
        <p:spPr>
          <a:xfrm rot="5400000">
            <a:off x="5486399" y="3759200"/>
            <a:ext cx="319315" cy="1480457"/>
          </a:xfrm>
          <a:prstGeom prst="bentUpArrow">
            <a:avLst/>
          </a:prstGeo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46742" y="4281715"/>
            <a:ext cx="3664857" cy="646331"/>
          </a:xfrm>
          <a:prstGeom prst="rect">
            <a:avLst/>
          </a:prstGeom>
          <a:noFill/>
        </p:spPr>
        <p:txBody>
          <a:bodyPr wrap="square" rtlCol="0">
            <a:spAutoFit/>
          </a:bodyPr>
          <a:lstStyle/>
          <a:p>
            <a:r>
              <a:rPr lang="en-US" b="1" smtClean="0"/>
              <a:t>Same-directional flow – repulsion;</a:t>
            </a:r>
          </a:p>
          <a:p>
            <a:r>
              <a:rPr lang="en-US" b="1" smtClean="0"/>
              <a:t>Contra-directional flow </a:t>
            </a:r>
            <a:r>
              <a:rPr lang="en-US" b="1"/>
              <a:t>–</a:t>
            </a:r>
            <a:r>
              <a:rPr lang="en-US" b="1" smtClean="0"/>
              <a:t> attraction</a:t>
            </a:r>
            <a:endParaRPr lang="en-US" b="1"/>
          </a:p>
        </p:txBody>
      </p:sp>
    </p:spTree>
    <p:extLst>
      <p:ext uri="{BB962C8B-B14F-4D97-AF65-F5344CB8AC3E}">
        <p14:creationId xmlns="" xmlns:p14="http://schemas.microsoft.com/office/powerpoint/2010/main" val="17722487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232228"/>
            <a:ext cx="9144000" cy="1915886"/>
          </a:xfrm>
        </p:spPr>
        <p:txBody>
          <a:bodyPr>
            <a:normAutofit fontScale="90000"/>
          </a:bodyPr>
          <a:lstStyle/>
          <a:p>
            <a:r>
              <a:rPr lang="en-US" sz="2400" smtClean="0"/>
              <a:t>Od Indukcionog Kalema (Bobine: Rumkorff/Cailau) i  Teslinog Pojačavajuceg Predajnika (‘uprkos’ Drugom Principu Termodinamike, kasnije modeliranog od samog Poenkarea – na osnovu Van Der Pol  “samo-’pobudljivog’” oscilatora, a po analogiji sa Dafingovim Mehaničkim Oscilatorom), ili čak od Da Vinčijevog Točka (ili joč čega pre:), preko toplotno/rashladne pumpe -  do neograničenog broja mogućnosti neograničenog crpljenja substancijalne supstratske energije</a:t>
            </a:r>
            <a:endParaRPr lang="en-US" sz="2400"/>
          </a:p>
        </p:txBody>
      </p:sp>
      <p:sp>
        <p:nvSpPr>
          <p:cNvPr id="2" name="Slide Number Placeholder 1"/>
          <p:cNvSpPr>
            <a:spLocks noGrp="1"/>
          </p:cNvSpPr>
          <p:nvPr>
            <p:ph type="sldNum" sz="quarter" idx="12"/>
          </p:nvPr>
        </p:nvSpPr>
        <p:spPr/>
        <p:txBody>
          <a:bodyPr/>
          <a:lstStyle/>
          <a:p>
            <a:fld id="{AABACDFE-154D-49BC-A8A5-5B7797E7C7F5}" type="slidenum">
              <a:rPr lang="en-US" smtClean="0"/>
              <a:pPr/>
              <a:t>78</a:t>
            </a:fld>
            <a:endParaRPr lang="en-US"/>
          </a:p>
        </p:txBody>
      </p:sp>
      <p:pic>
        <p:nvPicPr>
          <p:cNvPr id="1638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40229" y="2519809"/>
            <a:ext cx="5326743" cy="12393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715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585029" y="5066861"/>
            <a:ext cx="4166961" cy="15582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7155"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973838" y="3847876"/>
            <a:ext cx="2161247" cy="8982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7156" name="Picture 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599542" y="3804786"/>
            <a:ext cx="1763713" cy="10582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7157" name="Picture 5"/>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601279" y="2254407"/>
            <a:ext cx="1715407" cy="26720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V="1">
            <a:off x="290286" y="4920343"/>
            <a:ext cx="8476343" cy="2902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177159" name="Picture 7"/>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231902" y="5142464"/>
            <a:ext cx="1351642" cy="13275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8639273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686" y="159657"/>
            <a:ext cx="8824686" cy="400110"/>
          </a:xfrm>
          <a:prstGeom prst="rect">
            <a:avLst/>
          </a:prstGeom>
          <a:noFill/>
        </p:spPr>
        <p:txBody>
          <a:bodyPr wrap="square" rtlCol="0">
            <a:spAutoFit/>
          </a:bodyPr>
          <a:lstStyle/>
          <a:p>
            <a:r>
              <a:rPr lang="en-US" sz="2000" b="1" smtClean="0"/>
              <a:t>Petrovićeva Matematička Fenomenologija u Kontekstu razvoja Mehanike i Fizike</a:t>
            </a:r>
            <a:endParaRPr lang="en-US" sz="2000" b="1"/>
          </a:p>
        </p:txBody>
      </p:sp>
      <p:pic>
        <p:nvPicPr>
          <p:cNvPr id="21299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99886" y="616403"/>
            <a:ext cx="7185963" cy="2673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2997" name="Picture 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03968" y="3263673"/>
            <a:ext cx="7209518" cy="35360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441142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5770" y="246742"/>
            <a:ext cx="8766629" cy="584775"/>
          </a:xfrm>
          <a:prstGeom prst="rect">
            <a:avLst/>
          </a:prstGeom>
          <a:noFill/>
        </p:spPr>
        <p:txBody>
          <a:bodyPr wrap="square" rtlCol="0">
            <a:spAutoFit/>
          </a:bodyPr>
          <a:lstStyle/>
          <a:p>
            <a:r>
              <a:rPr lang="en-US" sz="3200" smtClean="0"/>
              <a:t>Petrovićev Boravak u Parizu - “</a:t>
            </a:r>
            <a:r>
              <a:rPr lang="en-US" sz="3200"/>
              <a:t>Belle Epoque</a:t>
            </a:r>
            <a:r>
              <a:rPr lang="en-US" sz="3200" smtClean="0"/>
              <a:t>” Period</a:t>
            </a:r>
            <a:endParaRPr lang="en-US" sz="3200"/>
          </a:p>
        </p:txBody>
      </p:sp>
      <p:pic>
        <p:nvPicPr>
          <p:cNvPr id="1843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33817" y="1294720"/>
            <a:ext cx="8734425" cy="4791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46515" y="696685"/>
            <a:ext cx="4020457" cy="400110"/>
          </a:xfrm>
          <a:prstGeom prst="rect">
            <a:avLst/>
          </a:prstGeom>
          <a:noFill/>
        </p:spPr>
        <p:txBody>
          <a:bodyPr wrap="square" rtlCol="0">
            <a:spAutoFit/>
          </a:bodyPr>
          <a:lstStyle/>
          <a:p>
            <a:r>
              <a:rPr lang="en-US" sz="2000" i="1" smtClean="0"/>
              <a:t>  (Iz prezentacije Nenada Teofanova)</a:t>
            </a:r>
            <a:endParaRPr lang="en-US" sz="2000" i="1"/>
          </a:p>
        </p:txBody>
      </p:sp>
    </p:spTree>
    <p:extLst>
      <p:ext uri="{BB962C8B-B14F-4D97-AF65-F5344CB8AC3E}">
        <p14:creationId xmlns="" xmlns:p14="http://schemas.microsoft.com/office/powerpoint/2010/main" val="8422784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5770" y="246742"/>
            <a:ext cx="8752115" cy="584775"/>
          </a:xfrm>
          <a:prstGeom prst="rect">
            <a:avLst/>
          </a:prstGeom>
          <a:noFill/>
        </p:spPr>
        <p:txBody>
          <a:bodyPr wrap="square" rtlCol="0">
            <a:spAutoFit/>
          </a:bodyPr>
          <a:lstStyle/>
          <a:p>
            <a:r>
              <a:rPr lang="en-US" sz="3200" smtClean="0"/>
              <a:t>Petrovićev Boravak u Parizu - “</a:t>
            </a:r>
            <a:r>
              <a:rPr lang="en-US" sz="3200"/>
              <a:t>Belle Epoque</a:t>
            </a:r>
            <a:r>
              <a:rPr lang="en-US" sz="3200" smtClean="0"/>
              <a:t>” Period</a:t>
            </a:r>
            <a:endParaRPr lang="en-US" sz="3200"/>
          </a:p>
        </p:txBody>
      </p:sp>
      <p:pic>
        <p:nvPicPr>
          <p:cNvPr id="1853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 y="1202872"/>
            <a:ext cx="8686800" cy="480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46515" y="696685"/>
            <a:ext cx="4020457" cy="400110"/>
          </a:xfrm>
          <a:prstGeom prst="rect">
            <a:avLst/>
          </a:prstGeom>
          <a:noFill/>
        </p:spPr>
        <p:txBody>
          <a:bodyPr wrap="square" rtlCol="0">
            <a:spAutoFit/>
          </a:bodyPr>
          <a:lstStyle/>
          <a:p>
            <a:r>
              <a:rPr lang="en-US" sz="2000" i="1" smtClean="0"/>
              <a:t>  (Iz prezentacije Nenada Teofanova)</a:t>
            </a:r>
            <a:endParaRPr lang="en-US" sz="2000" i="1"/>
          </a:p>
        </p:txBody>
      </p:sp>
    </p:spTree>
    <p:extLst>
      <p:ext uri="{BB962C8B-B14F-4D97-AF65-F5344CB8AC3E}">
        <p14:creationId xmlns="" xmlns:p14="http://schemas.microsoft.com/office/powerpoint/2010/main" val="37419964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80271</TotalTime>
  <Words>5392</Words>
  <Application>Microsoft Office PowerPoint</Application>
  <PresentationFormat>On-screen Show (4:3)</PresentationFormat>
  <Paragraphs>366</Paragraphs>
  <Slides>79</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1" baseType="lpstr">
      <vt:lpstr>Office Theme</vt:lpstr>
      <vt:lpstr>Equation</vt:lpstr>
      <vt:lpstr>U Sveobuhvatnoj Potrazi za Analoškim Jezgrom  – Filozofija i Epistemologija Mihaila Petrovića Alasa </vt:lpstr>
      <vt:lpstr>Motivacija i Sadržaj </vt:lpstr>
      <vt:lpstr>Motivacija i Sadržaj </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Motivacija i Sadržaj </vt:lpstr>
      <vt:lpstr>Petrovićevo bavljenje “Matematičkom Fenomenologijom” http://alas.matf.bg.ac.rs/~websites/digitalnilegatmpalas </vt:lpstr>
      <vt:lpstr>Posle 4-5 godina, izlazi sa koncepcijom svoje nauke 9. januara 1900., ‘čitanjem’ pristupne besede SKA “O Mat. Teoriji Aktivnosti Uzroka*”: a) da uvede u matematičku analizu pojam aktiviteta uzroka kao apstraktnog pojma sa svim odlikama ostalih pojmova matematičke analize; b) da pokaže mogućnost edifikacije matematičke teorije ispitivanja raznolikih aktiviteta sa gledišta njihove dinamičke prirode i c) da pokaže mogućnost njene primene u istraživanjima kvantitativnih zakonitosti pojava ma kakve prirode sa poznatim aktivitetima uzroka. </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Sagledavanje Petrovićevih preferencija i njihove svrsihodnosti</vt:lpstr>
      <vt:lpstr>Slide 35</vt:lpstr>
      <vt:lpstr>Motivacija i Sadržaj </vt:lpstr>
      <vt:lpstr>Slide 37</vt:lpstr>
      <vt:lpstr>Slide 38</vt:lpstr>
      <vt:lpstr>Slide 39</vt:lpstr>
      <vt:lpstr>Slide 40</vt:lpstr>
      <vt:lpstr>Francusko-Nemačka Arte-TV emisija od 2. januara 2015: “Tajna Jegulje”   https://www.youtube.com/watch?v=wmhzuAbzif4  (nemački) https://www.youtube.com/watch?v=T2I94eIGoOA (francuski) https://www.youtube.com/watch?v=xSvrbOjcJhI (engleski, oko duplo duzi) U sve tri verzije filma Prof. Dr. Katsumi Tsukamoto govori na engleskom  </vt:lpstr>
      <vt:lpstr>Slide 42</vt:lpstr>
      <vt:lpstr>Slide 43</vt:lpstr>
      <vt:lpstr>Slide 44</vt:lpstr>
      <vt:lpstr>Slide 45</vt:lpstr>
      <vt:lpstr>Slide 46</vt:lpstr>
      <vt:lpstr>Slide 47</vt:lpstr>
      <vt:lpstr>Slide 48</vt:lpstr>
      <vt:lpstr>Slide 49</vt:lpstr>
      <vt:lpstr>Slide 50</vt:lpstr>
      <vt:lpstr>Slide 51</vt:lpstr>
      <vt:lpstr>Motivacija i Sadržaj </vt:lpstr>
      <vt:lpstr>Slide 53</vt:lpstr>
      <vt:lpstr>Slide 54</vt:lpstr>
      <vt:lpstr>Slide 55</vt:lpstr>
      <vt:lpstr>Slide 56</vt:lpstr>
      <vt:lpstr>Slide 57</vt:lpstr>
      <vt:lpstr>Slide 58</vt:lpstr>
      <vt:lpstr>Proširenje Maksvelovih Jednačina</vt:lpstr>
      <vt:lpstr>Slide 60</vt:lpstr>
      <vt:lpstr>Slide 61</vt:lpstr>
      <vt:lpstr>Slide 62</vt:lpstr>
      <vt:lpstr>Slide 63</vt:lpstr>
      <vt:lpstr>Prikaz rezultata fiziklno-’skupovne’ korespondencije iz rada: S.H. Sohrab-a,  “Continuum versus Quntum Fields Viewed Through a Scale Invariant Model of Statistical Mechanics,” preko veze izmedju Bernulijeve i Šredingerove jednačine </vt:lpstr>
      <vt:lpstr>Slide 65</vt:lpstr>
      <vt:lpstr>Slide 66</vt:lpstr>
      <vt:lpstr>Background Slides</vt:lpstr>
      <vt:lpstr>Slide 68</vt:lpstr>
      <vt:lpstr>Slide 69</vt:lpstr>
      <vt:lpstr>Slide 70</vt:lpstr>
      <vt:lpstr>Slide 71</vt:lpstr>
      <vt:lpstr>Slide 72</vt:lpstr>
      <vt:lpstr>Slide 73</vt:lpstr>
      <vt:lpstr>Slide 74</vt:lpstr>
      <vt:lpstr>Slide 75</vt:lpstr>
      <vt:lpstr>Slide 76</vt:lpstr>
      <vt:lpstr>Slide 77</vt:lpstr>
      <vt:lpstr>Od Indukcionog Kalema (Bobine: Rumkorff/Cailau) i  Teslinog Pojačavajuceg Predajnika (‘uprkos’ Drugom Principu Termodinamike, kasnije modeliranog od samog Poenkarea – na osnovu Van Der Pol  “samo-’pobudljivog’” oscilatora, a po analogiji sa Dafingovim Mehaničkim Oscilatorom), ili čak od Da Vinčijevog Točka (ili joč čega pre:), preko toplotno/rashladne pumpe -  do neograničenog broja mogućnosti neograničenog crpljenja substancijalne supstratske energije</vt:lpstr>
      <vt:lpstr>Slide 79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KORISNIK</dc:creator>
  <cp:lastModifiedBy>Nenad</cp:lastModifiedBy>
  <cp:revision>972</cp:revision>
  <cp:lastPrinted>2018-12-18T09:30:13Z</cp:lastPrinted>
  <dcterms:created xsi:type="dcterms:W3CDTF">2015-03-12T07:48:45Z</dcterms:created>
  <dcterms:modified xsi:type="dcterms:W3CDTF">2018-12-19T00:37:44Z</dcterms:modified>
</cp:coreProperties>
</file>