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19"/>
  </p:handoutMasterIdLst>
  <p:sldIdLst>
    <p:sldId id="256" r:id="rId2"/>
    <p:sldId id="258" r:id="rId3"/>
    <p:sldId id="292" r:id="rId4"/>
    <p:sldId id="293" r:id="rId5"/>
    <p:sldId id="290" r:id="rId6"/>
    <p:sldId id="295" r:id="rId7"/>
    <p:sldId id="297" r:id="rId8"/>
    <p:sldId id="294" r:id="rId9"/>
    <p:sldId id="298" r:id="rId10"/>
    <p:sldId id="299" r:id="rId11"/>
    <p:sldId id="300" r:id="rId12"/>
    <p:sldId id="277" r:id="rId13"/>
    <p:sldId id="304" r:id="rId14"/>
    <p:sldId id="280" r:id="rId15"/>
    <p:sldId id="301" r:id="rId16"/>
    <p:sldId id="303" r:id="rId17"/>
    <p:sldId id="306" r:id="rId18"/>
  </p:sldIdLst>
  <p:sldSz cx="9144000" cy="6858000" type="screen4x3"/>
  <p:notesSz cx="9601200" cy="70866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00FF"/>
    <a:srgbClr val="33CC33"/>
    <a:srgbClr val="FF0000"/>
    <a:srgbClr val="00CCFF"/>
    <a:srgbClr val="0099CC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83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4" tIns="47677" rIns="95354" bIns="47677" numCol="1" anchor="t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6563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6083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4" tIns="47677" rIns="95354" bIns="47677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6564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32588"/>
            <a:ext cx="416083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4" tIns="47677" rIns="95354" bIns="47677" numCol="1" anchor="b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6565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732588"/>
            <a:ext cx="416083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4" tIns="47677" rIns="95354" bIns="47677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600423A3-7ED0-4178-B4AD-91F0F0DA8B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0"/>
            <a:ext cx="9144000" cy="3365500"/>
            <a:chOff x="0" y="0"/>
            <a:chExt cx="5760" cy="2120"/>
          </a:xfrm>
        </p:grpSpPr>
        <p:pic>
          <p:nvPicPr>
            <p:cNvPr id="5" name="Picture 16" descr="ARTBANNA"/>
            <p:cNvPicPr>
              <a:picLocks noChangeAspect="1" noChangeArrowheads="1"/>
            </p:cNvPicPr>
            <p:nvPr userDrawn="1"/>
          </p:nvPicPr>
          <p:blipFill>
            <a:blip r:embed="rId2"/>
            <a:srcRect l="8125"/>
            <a:stretch>
              <a:fillRect/>
            </a:stretch>
          </p:blipFill>
          <p:spPr bwMode="invGray">
            <a:xfrm>
              <a:off x="0" y="0"/>
              <a:ext cx="576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7" descr="Arthsepa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88" y="2059"/>
              <a:ext cx="2832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1905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359150" y="63436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6019800" y="63436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5413" y="6361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AAC10-C930-438F-B976-4D300CC65B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1D45A-CA55-4330-951D-B2ABEF4691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6088" y="722313"/>
            <a:ext cx="21590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500" y="722313"/>
            <a:ext cx="6326188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0B050-60B6-4765-B850-8ACFA596D4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8613" y="1941513"/>
            <a:ext cx="402748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8613" y="4075113"/>
            <a:ext cx="402748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08500" y="1941513"/>
            <a:ext cx="40290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90A29-2379-4BA1-975C-0BF30AB176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17500" y="722313"/>
            <a:ext cx="8637588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6D54C-C1DB-427E-95DA-7A9FD408E0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08500" y="1941513"/>
            <a:ext cx="40290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08500" y="4075113"/>
            <a:ext cx="40290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61CB6-D925-44FD-B33C-1EDEA05D5E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F8F44-A2E2-40EE-A7A5-1B29727824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45FE4-6C40-44C5-8050-A77BBC8A48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CF9D7-8436-4DBD-AF27-AA8C1FE3AC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2699-F6F1-4031-836A-39D8D24B6F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7385B-6A31-4A69-BAC4-22E28FB4FA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AA223-CFF8-4509-A339-D84FCCFE00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40168-5C26-49C9-BCED-F65186DE17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4AD8C-062D-497B-87AE-3FE0B2087F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"/>
          <p:cNvGrpSpPr>
            <a:grpSpLocks/>
          </p:cNvGrpSpPr>
          <p:nvPr/>
        </p:nvGrpSpPr>
        <p:grpSpPr bwMode="auto">
          <a:xfrm>
            <a:off x="-7938" y="1636713"/>
            <a:ext cx="9148763" cy="4618037"/>
            <a:chOff x="-5" y="1031"/>
            <a:chExt cx="5763" cy="2909"/>
          </a:xfrm>
        </p:grpSpPr>
        <p:pic>
          <p:nvPicPr>
            <p:cNvPr id="1032" name="Picture 16" descr="ARTHSEPA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gray">
            <a:xfrm>
              <a:off x="3778" y="3893"/>
              <a:ext cx="1980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18" descr="Arthsepa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-5" y="1031"/>
              <a:ext cx="2832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722313"/>
            <a:ext cx="8637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941513"/>
            <a:ext cx="82089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33763" y="63436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08700" y="63436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361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F5AB6B6-7AE3-410B-A1D7-1A7935B840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40" y="2214554"/>
            <a:ext cx="5072098" cy="1428760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sr-Cyrl-RS" sz="2800" dirty="0" smtClean="0"/>
              <a:t>Моменти из професионалне биографије </a:t>
            </a:r>
            <a:r>
              <a:rPr lang="en-US" sz="2800" dirty="0" err="1" smtClean="0"/>
              <a:t>др</a:t>
            </a:r>
            <a:r>
              <a:rPr lang="sr-Latn-CS" sz="2800" dirty="0" smtClean="0"/>
              <a:t> </a:t>
            </a:r>
            <a:r>
              <a:rPr lang="en-US" sz="2800" dirty="0" err="1" smtClean="0"/>
              <a:t>Петр</a:t>
            </a:r>
            <a:r>
              <a:rPr lang="sr-Cyrl-RS" sz="2800" dirty="0" smtClean="0"/>
              <a:t>а</a:t>
            </a:r>
            <a:r>
              <a:rPr lang="en-US" sz="2800" dirty="0" smtClean="0"/>
              <a:t> </a:t>
            </a:r>
            <a:r>
              <a:rPr lang="en-US" sz="2800" dirty="0" err="1" smtClean="0"/>
              <a:t>Грујић</a:t>
            </a:r>
            <a:r>
              <a:rPr lang="sr-Cyrl-RS" sz="2800" dirty="0" smtClean="0"/>
              <a:t>а</a:t>
            </a:r>
            <a:r>
              <a:rPr lang="en-US" sz="2800" dirty="0" smtClean="0"/>
              <a:t> (1941 – 2018)</a:t>
            </a:r>
            <a:endParaRPr lang="en-GB" sz="2800" dirty="0" smtClean="0">
              <a:latin typeface="Monotype Corsiva" pitchFamily="66" charset="0"/>
            </a:endParaRP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5929322" y="5857892"/>
            <a:ext cx="3214678" cy="71438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sr-Cyrl-RS" sz="1600" dirty="0" smtClean="0">
                <a:solidFill>
                  <a:schemeClr val="tx2"/>
                </a:solidFill>
                <a:latin typeface="Tahoma" pitchFamily="34" charset="0"/>
              </a:rPr>
              <a:t>Н. Симоновић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sz="1600" dirty="0" err="1" smtClean="0">
                <a:solidFill>
                  <a:schemeClr val="tx2"/>
                </a:solidFill>
                <a:latin typeface="Tahoma" pitchFamily="34" charset="0"/>
              </a:rPr>
              <a:t>Институт</a:t>
            </a:r>
            <a:r>
              <a:rPr lang="en-US" sz="1600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Tahoma" pitchFamily="34" charset="0"/>
              </a:rPr>
              <a:t>за</a:t>
            </a:r>
            <a:r>
              <a:rPr lang="en-US" sz="1600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Tahoma" pitchFamily="34" charset="0"/>
              </a:rPr>
              <a:t>физику</a:t>
            </a:r>
            <a:r>
              <a:rPr lang="en-US" sz="1600" dirty="0" smtClean="0">
                <a:solidFill>
                  <a:schemeClr val="tx2"/>
                </a:solidFill>
                <a:latin typeface="Tahoma" pitchFamily="34" charset="0"/>
              </a:rPr>
              <a:t>,</a:t>
            </a:r>
            <a:r>
              <a:rPr lang="sr-Cyrl-RS" sz="1600" dirty="0" smtClean="0">
                <a:solidFill>
                  <a:schemeClr val="tx2"/>
                </a:solidFill>
                <a:latin typeface="Tahoma" pitchFamily="34" charset="0"/>
              </a:rPr>
              <a:t> Бгд.</a:t>
            </a:r>
            <a:r>
              <a:rPr lang="en-US" sz="1600" dirty="0" smtClean="0">
                <a:solidFill>
                  <a:schemeClr val="tx2"/>
                </a:solidFill>
                <a:latin typeface="Tahoma" pitchFamily="34" charset="0"/>
              </a:rPr>
              <a:t> 2018</a:t>
            </a:r>
            <a:endParaRPr lang="sr-Latn-CS" sz="1600" dirty="0" smtClean="0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3076" name="Picture 34" descr="C:\Users\Nenad\Desktop\Pera\p_gruj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428868"/>
            <a:ext cx="1909762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4646613" y="5715000"/>
            <a:ext cx="37830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Проф. Курепа на протесту, окт. </a:t>
            </a:r>
            <a:r>
              <a:rPr lang="pl-PL" sz="1600"/>
              <a:t>1998</a:t>
            </a:r>
            <a:r>
              <a:rPr lang="en-US" sz="1600"/>
              <a:t>.</a:t>
            </a:r>
          </a:p>
        </p:txBody>
      </p:sp>
      <p:pic>
        <p:nvPicPr>
          <p:cNvPr id="12291" name="Picture 2" descr="C:\Users\Nenad\Desktop\Pera\kure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2857500"/>
            <a:ext cx="23241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571500" y="1071563"/>
            <a:ext cx="1949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Деведесете: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571500" y="1857375"/>
            <a:ext cx="8286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Пера Грујић - вечити дисидент (у политичким ставовима, послу, животу...). Заједно са проф. </a:t>
            </a:r>
            <a:r>
              <a:rPr lang="en-US" sz="2000"/>
              <a:t>Миланом Курепом</a:t>
            </a:r>
            <a:r>
              <a:rPr lang="en-US" sz="2000">
                <a:solidFill>
                  <a:schemeClr val="tx2"/>
                </a:solidFill>
              </a:rPr>
              <a:t> оштро критикује режим и политичка дешавања 90-их.</a:t>
            </a: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571500" y="2857500"/>
            <a:ext cx="4071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Са супругом </a:t>
            </a:r>
            <a:r>
              <a:rPr lang="en-US" sz="2000"/>
              <a:t>Љиљаном</a:t>
            </a:r>
            <a:r>
              <a:rPr lang="en-US" sz="2000">
                <a:solidFill>
                  <a:schemeClr val="tx2"/>
                </a:solidFill>
              </a:rPr>
              <a:t> оснива у Институту огранак независног синдиката.</a:t>
            </a:r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571500" y="3929063"/>
            <a:ext cx="43576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1999. постаје предавач на AAEN (Alternative Academic Educational Network).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571500" y="1071563"/>
            <a:ext cx="1949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Деведесете: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571500" y="1857375"/>
            <a:ext cx="7858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С друге стране, радећи са својим сарадницима, 90-е су биле веома </a:t>
            </a:r>
            <a:r>
              <a:rPr lang="en-US" sz="2000"/>
              <a:t>продуктиван</a:t>
            </a:r>
            <a:r>
              <a:rPr lang="en-US" sz="2000">
                <a:solidFill>
                  <a:schemeClr val="tx2"/>
                </a:solidFill>
              </a:rPr>
              <a:t> научноистраживачки период др Грујића (“депресију можеш победити само радом”).</a:t>
            </a:r>
          </a:p>
        </p:txBody>
      </p:sp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571500" y="3127375"/>
            <a:ext cx="7858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Публикован је велики број научних радова. Многи су привукли значајну пажњу и упркос спољашњим санкцијама допринели развоју </a:t>
            </a:r>
            <a:r>
              <a:rPr lang="en-US" sz="2000"/>
              <a:t>међународне сарадње</a:t>
            </a:r>
            <a:r>
              <a:rPr lang="en-US" sz="200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571500" y="4357688"/>
            <a:ext cx="7643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Др Грујић је једно време </a:t>
            </a:r>
            <a:r>
              <a:rPr lang="en-US" sz="2000"/>
              <a:t>руководио</a:t>
            </a:r>
            <a:r>
              <a:rPr lang="en-US" sz="2000">
                <a:solidFill>
                  <a:schemeClr val="tx2"/>
                </a:solidFill>
              </a:rPr>
              <a:t> и пројектом Министарсва науке за област теоријска физика атома и молекула.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571500" y="1071563"/>
            <a:ext cx="5003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Нови миленијум - рекапитулација</a:t>
            </a:r>
          </a:p>
        </p:txBody>
      </p:sp>
      <p:sp>
        <p:nvSpPr>
          <p:cNvPr id="14339" name="TextBox 10"/>
          <p:cNvSpPr txBox="1">
            <a:spLocks noChangeArrowheads="1"/>
          </p:cNvSpPr>
          <p:nvPr/>
        </p:nvSpPr>
        <p:spPr bwMode="auto">
          <a:xfrm>
            <a:off x="571500" y="1928813"/>
            <a:ext cx="70723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RS" sz="2000" dirty="0" smtClean="0">
                <a:solidFill>
                  <a:schemeClr val="tx2"/>
                </a:solidFill>
              </a:rPr>
              <a:t>С</a:t>
            </a:r>
            <a:r>
              <a:rPr lang="en-US" sz="2000" dirty="0" err="1" smtClean="0">
                <a:solidFill>
                  <a:schemeClr val="tx2"/>
                </a:solidFill>
              </a:rPr>
              <a:t>војеврсна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рекапитулација</a:t>
            </a:r>
            <a:r>
              <a:rPr lang="en-US" sz="2000" dirty="0" smtClean="0">
                <a:solidFill>
                  <a:schemeClr val="tx2"/>
                </a:solidFill>
              </a:rPr>
              <a:t> и </a:t>
            </a:r>
            <a:r>
              <a:rPr lang="en-US" sz="2000" dirty="0" err="1" smtClean="0">
                <a:solidFill>
                  <a:schemeClr val="tx2"/>
                </a:solidFill>
              </a:rPr>
              <a:t>посвета</a:t>
            </a:r>
            <a:r>
              <a:rPr lang="en-US" sz="2000" dirty="0" smtClean="0">
                <a:solidFill>
                  <a:schemeClr val="tx2"/>
                </a:solidFill>
              </a:rPr>
              <a:t> с</a:t>
            </a:r>
            <a:r>
              <a:rPr lang="sr-Cyrl-RS" sz="2000" dirty="0" smtClean="0">
                <a:solidFill>
                  <a:schemeClr val="tx2"/>
                </a:solidFill>
              </a:rPr>
              <a:t>вој</a:t>
            </a:r>
            <a:r>
              <a:rPr lang="en-US" sz="2000" dirty="0" err="1" smtClean="0">
                <a:solidFill>
                  <a:schemeClr val="tx2"/>
                </a:solidFill>
              </a:rPr>
              <a:t>им</a:t>
            </a:r>
            <a:r>
              <a:rPr lang="sr-Cyrl-RS" sz="2000" dirty="0" smtClean="0">
                <a:solidFill>
                  <a:schemeClr val="tx2"/>
                </a:solidFill>
              </a:rPr>
              <a:t> (П.Г.)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почецима</a:t>
            </a:r>
            <a:r>
              <a:rPr lang="en-US" sz="2000" dirty="0" smtClean="0">
                <a:solidFill>
                  <a:schemeClr val="tx2"/>
                </a:solidFill>
              </a:rPr>
              <a:t> и </a:t>
            </a:r>
            <a:r>
              <a:rPr lang="en-US" sz="2000" dirty="0" err="1" smtClean="0">
                <a:solidFill>
                  <a:schemeClr val="tx2"/>
                </a:solidFill>
              </a:rPr>
              <a:t>узорима</a:t>
            </a:r>
            <a:r>
              <a:rPr lang="sr-Cyrl-RS" sz="2000" dirty="0" smtClean="0">
                <a:solidFill>
                  <a:schemeClr val="tx2"/>
                </a:solidFill>
              </a:rPr>
              <a:t> је дата кроз прегледни </a:t>
            </a:r>
            <a:r>
              <a:rPr lang="en-US" sz="2000" dirty="0" err="1" smtClean="0">
                <a:solidFill>
                  <a:schemeClr val="tx2"/>
                </a:solidFill>
              </a:rPr>
              <a:t>рад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i="1" dirty="0" smtClean="0">
                <a:latin typeface="Tahoma" pitchFamily="34" charset="0"/>
              </a:rPr>
              <a:t>Insights </a:t>
            </a:r>
            <a:r>
              <a:rPr lang="en-US" sz="2000" i="1" dirty="0">
                <a:latin typeface="Tahoma" pitchFamily="34" charset="0"/>
              </a:rPr>
              <a:t>from the Classical </a:t>
            </a:r>
            <a:r>
              <a:rPr lang="en-US" sz="2000" i="1" dirty="0" smtClean="0">
                <a:latin typeface="Tahoma" pitchFamily="34" charset="0"/>
              </a:rPr>
              <a:t>Atom</a:t>
            </a:r>
            <a:r>
              <a:rPr lang="en-US" sz="2000" dirty="0" smtClean="0">
                <a:latin typeface="Tahoma" pitchFamily="34" charset="0"/>
              </a:rPr>
              <a:t> </a:t>
            </a:r>
            <a:r>
              <a:rPr lang="sr-Cyrl-RS" sz="2000" dirty="0" smtClean="0">
                <a:latin typeface="Tahoma" pitchFamily="34" charset="0"/>
              </a:rPr>
              <a:t>(</a:t>
            </a:r>
            <a:r>
              <a:rPr lang="en-US" sz="2000" dirty="0" smtClean="0">
                <a:latin typeface="Tahoma" pitchFamily="34" charset="0"/>
              </a:rPr>
              <a:t>Ph</a:t>
            </a:r>
            <a:r>
              <a:rPr lang="sr-Latn-CS" sz="2000" dirty="0">
                <a:latin typeface="Tahoma" pitchFamily="34" charset="0"/>
              </a:rPr>
              <a:t>ysics Today, </a:t>
            </a:r>
            <a:r>
              <a:rPr lang="sr-Latn-CS" sz="2000" b="1" dirty="0" smtClean="0">
                <a:latin typeface="Tahoma" pitchFamily="34" charset="0"/>
              </a:rPr>
              <a:t>65</a:t>
            </a:r>
            <a:r>
              <a:rPr lang="sr-Cyrl-RS" sz="2000" dirty="0" smtClean="0">
                <a:latin typeface="Tahoma" pitchFamily="34" charset="0"/>
              </a:rPr>
              <a:t>, </a:t>
            </a:r>
            <a:r>
              <a:rPr lang="sr-Latn-CS" sz="2000" dirty="0" smtClean="0">
                <a:latin typeface="Tahoma" pitchFamily="34" charset="0"/>
              </a:rPr>
              <a:t>40-46</a:t>
            </a:r>
            <a:r>
              <a:rPr lang="sr-Cyrl-RS" sz="2000" dirty="0" smtClean="0">
                <a:latin typeface="Tahoma" pitchFamily="34" charset="0"/>
              </a:rPr>
              <a:t>, 2012</a:t>
            </a:r>
            <a:r>
              <a:rPr lang="en-US" sz="2000" dirty="0" smtClean="0"/>
              <a:t>) </a:t>
            </a:r>
            <a:r>
              <a:rPr lang="sr-Cyrl-RS" sz="2000" dirty="0" smtClean="0">
                <a:solidFill>
                  <a:schemeClr val="tx2"/>
                </a:solidFill>
              </a:rPr>
              <a:t>који п</a:t>
            </a:r>
            <a:r>
              <a:rPr lang="en-US" sz="2000" dirty="0" err="1" smtClean="0">
                <a:solidFill>
                  <a:schemeClr val="tx2"/>
                </a:solidFill>
              </a:rPr>
              <a:t>редставља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један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селективан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осврт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на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оно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шта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је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урађено</a:t>
            </a:r>
            <a:r>
              <a:rPr lang="en-US" sz="2000" dirty="0">
                <a:solidFill>
                  <a:schemeClr val="tx2"/>
                </a:solidFill>
              </a:rPr>
              <a:t> у </a:t>
            </a:r>
            <a:r>
              <a:rPr lang="en-US" sz="2000" dirty="0" err="1">
                <a:solidFill>
                  <a:schemeClr val="tx2"/>
                </a:solidFill>
              </a:rPr>
              <a:t>протеклих</a:t>
            </a:r>
            <a:r>
              <a:rPr lang="en-US" sz="2000" dirty="0">
                <a:solidFill>
                  <a:schemeClr val="tx2"/>
                </a:solidFill>
              </a:rPr>
              <a:t> 100 </a:t>
            </a:r>
            <a:r>
              <a:rPr lang="en-US" sz="2000" dirty="0" err="1">
                <a:solidFill>
                  <a:schemeClr val="tx2"/>
                </a:solidFill>
              </a:rPr>
              <a:t>година</a:t>
            </a:r>
            <a:r>
              <a:rPr lang="en-US" sz="2000" dirty="0">
                <a:solidFill>
                  <a:schemeClr val="tx2"/>
                </a:solidFill>
              </a:rPr>
              <a:t> у </a:t>
            </a:r>
            <a:r>
              <a:rPr lang="en-US" sz="2000" dirty="0" err="1">
                <a:solidFill>
                  <a:schemeClr val="tx2"/>
                </a:solidFill>
              </a:rPr>
              <a:t>области</a:t>
            </a:r>
            <a:r>
              <a:rPr lang="en-US" sz="2000" dirty="0">
                <a:solidFill>
                  <a:schemeClr val="tx2"/>
                </a:solidFill>
              </a:rPr>
              <a:t> (CDAMP), </a:t>
            </a:r>
            <a:r>
              <a:rPr lang="en-US" sz="2000" dirty="0" err="1">
                <a:solidFill>
                  <a:schemeClr val="tx2"/>
                </a:solidFill>
              </a:rPr>
              <a:t>укључујући</a:t>
            </a:r>
            <a:r>
              <a:rPr lang="en-US" sz="2000" dirty="0">
                <a:solidFill>
                  <a:schemeClr val="tx2"/>
                </a:solidFill>
              </a:rPr>
              <a:t> и </a:t>
            </a:r>
            <a:r>
              <a:rPr lang="en-US" sz="2000" dirty="0" err="1" smtClean="0">
                <a:solidFill>
                  <a:schemeClr val="tx2"/>
                </a:solidFill>
              </a:rPr>
              <a:t>сопствени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допринос</a:t>
            </a:r>
            <a:r>
              <a:rPr lang="sr-Cyrl-RS" sz="2000" dirty="0" smtClean="0">
                <a:solidFill>
                  <a:schemeClr val="tx2"/>
                </a:solidFill>
              </a:rPr>
              <a:t>.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571500" y="1071563"/>
            <a:ext cx="5003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Нови миленијум - рекапитулација</a:t>
            </a:r>
          </a:p>
        </p:txBody>
      </p:sp>
      <p:sp>
        <p:nvSpPr>
          <p:cNvPr id="15363" name="TextBox 10"/>
          <p:cNvSpPr txBox="1">
            <a:spLocks noChangeArrowheads="1"/>
          </p:cNvSpPr>
          <p:nvPr/>
        </p:nvSpPr>
        <p:spPr bwMode="auto">
          <a:xfrm>
            <a:off x="500063" y="5357813"/>
            <a:ext cx="7072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Идеја је потекла од његовог предавања на међународној конференцији </a:t>
            </a:r>
            <a:r>
              <a:rPr lang="en-US" sz="2000" i="1"/>
              <a:t>CEPAS</a:t>
            </a:r>
            <a:r>
              <a:rPr lang="en-US" sz="2000">
                <a:solidFill>
                  <a:schemeClr val="tx2"/>
                </a:solidFill>
              </a:rPr>
              <a:t> одржаној 2011. у САНУ у Београду.</a:t>
            </a:r>
          </a:p>
        </p:txBody>
      </p:sp>
      <p:pic>
        <p:nvPicPr>
          <p:cNvPr id="34818" name="Picture 2" descr="C:\Users\Nenad\Desktop\Pera\2018-09 (Sep)\DSC_02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1785938"/>
            <a:ext cx="5494337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C:\Users\Nenad\Desktop\Pera\2018-09 (Sep)\DSC_02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1785938"/>
            <a:ext cx="5494337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C:\Users\Nenad\Desktop\Pera\2018-09 (Sep)\DSC_02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8" y="1779588"/>
            <a:ext cx="5494337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5" descr="p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-26988"/>
            <a:ext cx="6529388" cy="615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2" name="Picture 10" descr="insights-cut1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1370013" y="803275"/>
            <a:ext cx="65151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0" name="Picture 8" descr="radium-cu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" y="461963"/>
            <a:ext cx="9140825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571500" y="1071563"/>
            <a:ext cx="3482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Остала интересовања: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428750" y="5572125"/>
            <a:ext cx="6500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Др Марко Поповић</a:t>
            </a:r>
            <a:r>
              <a:rPr lang="en-US" sz="1600">
                <a:solidFill>
                  <a:schemeClr val="tx2"/>
                </a:solidFill>
              </a:rPr>
              <a:t> председава предавању </a:t>
            </a:r>
            <a:r>
              <a:rPr lang="en-US" sz="1600"/>
              <a:t>др Грујића</a:t>
            </a:r>
            <a:r>
              <a:rPr lang="en-US" sz="1600">
                <a:solidFill>
                  <a:schemeClr val="tx2"/>
                </a:solidFill>
              </a:rPr>
              <a:t> са темом из космологије на Конгресу физичара 2004. у Петровцу (Црна Гора).</a:t>
            </a:r>
          </a:p>
        </p:txBody>
      </p:sp>
      <p:pic>
        <p:nvPicPr>
          <p:cNvPr id="17412" name="Picture 5" descr="C:\Users\Nenad\Desktop\Pera\kongres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785938"/>
            <a:ext cx="62420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571500" y="1071563"/>
            <a:ext cx="3482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Остала интересовања: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571500" y="2000250"/>
            <a:ext cx="83581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Поред научног доприноса у области физике, небеске механике и космологије, Пера је био врстан познавалац </a:t>
            </a:r>
            <a:r>
              <a:rPr lang="en-US" sz="2000"/>
              <a:t>историје и филозофије науке.</a:t>
            </a:r>
            <a:r>
              <a:rPr lang="en-US" sz="2000">
                <a:solidFill>
                  <a:schemeClr val="tx2"/>
                </a:solidFill>
              </a:rPr>
              <a:t> Његова велика инспирација била је Античка Грчка. Посебно се интересовао за процес сазнања и научног открића. Основао је семинар </a:t>
            </a:r>
            <a:r>
              <a:rPr lang="en-US" sz="2000"/>
              <a:t>„Историја и епистемологија природних наука“ </a:t>
            </a:r>
            <a:r>
              <a:rPr lang="en-US" sz="2000">
                <a:solidFill>
                  <a:schemeClr val="tx2"/>
                </a:solidFill>
              </a:rPr>
              <a:t>којим је руководио дуги низ година на Институту за физику.</a:t>
            </a:r>
          </a:p>
        </p:txBody>
      </p:sp>
      <p:pic>
        <p:nvPicPr>
          <p:cNvPr id="19460" name="Picture 6" descr="C:\Users\Nenad\Desktop\Pera\2018-09 (Sep)\Asclepeion-Kos-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3538" y="4148138"/>
            <a:ext cx="58674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1531938" y="6000750"/>
            <a:ext cx="1539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Asclepion, Kos</a:t>
            </a:r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5922963" y="6286500"/>
            <a:ext cx="23637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SECAMP-96, okt. 1996.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C:\Users\Nenad\Desktop\Pera\2018-09 (Sep)\Asclepeion-Kos-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3538" y="3076575"/>
            <a:ext cx="58674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154238"/>
            <a:ext cx="8637588" cy="1631950"/>
          </a:xfrm>
        </p:spPr>
        <p:txBody>
          <a:bodyPr/>
          <a:lstStyle/>
          <a:p>
            <a:pPr algn="ctr" eaLnBrk="1" hangingPunct="1"/>
            <a:r>
              <a:rPr lang="ru-RU" sz="2000" smtClean="0"/>
              <a:t>Др </a:t>
            </a:r>
            <a:r>
              <a:rPr lang="en-US" sz="2000" smtClean="0"/>
              <a:t>Петар </a:t>
            </a:r>
            <a:r>
              <a:rPr lang="ru-RU" sz="2000" smtClean="0"/>
              <a:t>Грујић - истакнути теоријски физичар, дао велики допринос истраживањима у области физике атома и молекула, пре свега електрон-атом сударних процеса и семикласичне теорије расејања, затим нелинеарне динамике, система са малим бројем конституената, космологије, те историје и епистемологије природних наука.</a:t>
            </a:r>
            <a:endParaRPr lang="en-US" sz="2000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536575" y="2286000"/>
            <a:ext cx="5821363" cy="1323975"/>
          </a:xfrm>
        </p:spPr>
        <p:txBody>
          <a:bodyPr/>
          <a:lstStyle/>
          <a:p>
            <a:pPr eaLnBrk="1" hangingPunct="1"/>
            <a:r>
              <a:rPr lang="ru-RU" sz="2000" smtClean="0"/>
              <a:t>Рођен у Овсишту код Тополе, основну школу и гимназију завршио у Крагујевцу. Дипломирао физику на Универзитету у Београду 1963., а магистрирао 1966. године.</a:t>
            </a:r>
            <a:endParaRPr lang="en-US" sz="2000" smtClean="0"/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2786063" y="4357688"/>
            <a:ext cx="6143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Пера је почео да ради у Институту за физику још од првих година (1964) од његовог оснивања и ту је практично провео цео радни век.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571500" y="1071563"/>
            <a:ext cx="3460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др Петар Грујић - Пера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603250" y="1857375"/>
            <a:ext cx="761206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defRPr/>
            </a:pPr>
            <a:r>
              <a:rPr lang="ru-RU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Као стипендиста </a:t>
            </a:r>
            <a:r>
              <a:rPr lang="en-US" sz="20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British Council</a:t>
            </a:r>
            <a:r>
              <a:rPr lang="ru-RU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-а </a:t>
            </a:r>
            <a:r>
              <a:rPr lang="sr-Cyrl-RS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Пера је </a:t>
            </a:r>
            <a:r>
              <a:rPr lang="ru-RU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боравио у Лондону од 1967. до 1969. године. Докторирао је на </a:t>
            </a:r>
            <a:r>
              <a:rPr lang="en-US" sz="2000" i="1" kern="0" dirty="0">
                <a:latin typeface="+mj-lt"/>
                <a:ea typeface="+mj-ea"/>
                <a:cs typeface="+mj-cs"/>
              </a:rPr>
              <a:t>University College London (UCL)</a:t>
            </a:r>
            <a:r>
              <a:rPr lang="ru-RU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1972. године.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под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менторством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проф</a:t>
            </a:r>
            <a:r>
              <a:rPr lang="sr-Cyrl-RS" sz="2000" dirty="0">
                <a:solidFill>
                  <a:schemeClr val="tx2"/>
                </a:solidFill>
              </a:rPr>
              <a:t>есора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i="1" dirty="0"/>
              <a:t>Michael Seaton</a:t>
            </a:r>
            <a:r>
              <a:rPr lang="en-US" sz="2000" dirty="0">
                <a:solidFill>
                  <a:schemeClr val="tx2"/>
                </a:solidFill>
              </a:rPr>
              <a:t>-a, </a:t>
            </a:r>
            <a:r>
              <a:rPr lang="en-US" sz="2000" dirty="0" err="1">
                <a:solidFill>
                  <a:schemeClr val="tx2"/>
                </a:solidFill>
              </a:rPr>
              <a:t>сарађујући</a:t>
            </a:r>
            <a:r>
              <a:rPr lang="en-US" sz="2000" dirty="0">
                <a:solidFill>
                  <a:schemeClr val="tx2"/>
                </a:solidFill>
              </a:rPr>
              <a:t> и </a:t>
            </a:r>
            <a:r>
              <a:rPr lang="en-US" sz="2000" dirty="0" err="1">
                <a:solidFill>
                  <a:schemeClr val="tx2"/>
                </a:solidFill>
              </a:rPr>
              <a:t>са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чувеноим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i="1" dirty="0"/>
              <a:t>Ian</a:t>
            </a:r>
            <a:r>
              <a:rPr lang="en-US" sz="2000" dirty="0"/>
              <a:t> </a:t>
            </a:r>
            <a:r>
              <a:rPr lang="en-US" sz="2000" i="1" dirty="0"/>
              <a:t>Percival</a:t>
            </a:r>
            <a:r>
              <a:rPr lang="en-US" sz="2000" dirty="0">
                <a:solidFill>
                  <a:schemeClr val="tx2"/>
                </a:solidFill>
              </a:rPr>
              <a:t>-</a:t>
            </a:r>
            <a:r>
              <a:rPr lang="en-US" sz="2000" dirty="0" err="1">
                <a:solidFill>
                  <a:schemeClr val="tx2"/>
                </a:solidFill>
              </a:rPr>
              <a:t>ом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са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i="1" dirty="0"/>
              <a:t>Queen Marry College</a:t>
            </a:r>
            <a:r>
              <a:rPr lang="en-US" sz="2000" dirty="0">
                <a:solidFill>
                  <a:schemeClr val="tx2"/>
                </a:solidFill>
              </a:rPr>
              <a:t>-а. </a:t>
            </a:r>
          </a:p>
          <a:p>
            <a:pPr>
              <a:defRPr/>
            </a:pPr>
            <a:endParaRPr lang="en-US" sz="2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571500" y="1071563"/>
            <a:ext cx="2571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Лондонски дани:</a:t>
            </a:r>
          </a:p>
        </p:txBody>
      </p:sp>
      <p:pic>
        <p:nvPicPr>
          <p:cNvPr id="6148" name="Picture 5" descr="C:\Users\Nenad\Desktop\Pera\2018-09 (Sep)\perciv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3714750"/>
            <a:ext cx="1431925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C:\Users\Nenad\Desktop\Pera\2018-09 (Sep)\seat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3714750"/>
            <a:ext cx="15430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1928813" y="5643563"/>
            <a:ext cx="1350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M. Seaton</a:t>
            </a:r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5619750" y="5643563"/>
            <a:ext cx="1309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I. Percival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1023938" y="21510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879475" y="25828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571500" y="1938338"/>
            <a:ext cx="83581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“</a:t>
            </a:r>
            <a:r>
              <a:rPr lang="ru-RU" sz="2000">
                <a:solidFill>
                  <a:schemeClr val="tx2"/>
                </a:solidFill>
              </a:rPr>
              <a:t>Када сам стигао на </a:t>
            </a:r>
            <a:r>
              <a:rPr lang="en-US" sz="2000" i="1">
                <a:solidFill>
                  <a:schemeClr val="tx2"/>
                </a:solidFill>
              </a:rPr>
              <a:t>UCL</a:t>
            </a:r>
            <a:r>
              <a:rPr lang="ru-RU" sz="2000">
                <a:solidFill>
                  <a:schemeClr val="tx2"/>
                </a:solidFill>
              </a:rPr>
              <a:t>, </a:t>
            </a:r>
            <a:r>
              <a:rPr lang="ru-RU" sz="2000"/>
              <a:t>Мајк</a:t>
            </a:r>
            <a:r>
              <a:rPr lang="en-US" sz="2000">
                <a:solidFill>
                  <a:schemeClr val="tx2"/>
                </a:solidFill>
              </a:rPr>
              <a:t> (Michael Seaton)</a:t>
            </a:r>
            <a:r>
              <a:rPr lang="ru-RU" sz="2000">
                <a:solidFill>
                  <a:schemeClr val="tx2"/>
                </a:solidFill>
              </a:rPr>
              <a:t> ми је дао задатак да користећи класични прилаз покажем да је његов линеарни закон прага, </a:t>
            </a:r>
            <a:r>
              <a:rPr lang="en-US" sz="2000">
                <a:solidFill>
                  <a:schemeClr val="tx2"/>
                </a:solidFill>
              </a:rPr>
              <a:t>који је био </a:t>
            </a:r>
            <a:r>
              <a:rPr lang="ru-RU" sz="2000">
                <a:solidFill>
                  <a:schemeClr val="tx2"/>
                </a:solidFill>
              </a:rPr>
              <a:t>изведен квантномеханички, исправан. Користећи </a:t>
            </a:r>
            <a:r>
              <a:rPr lang="en-US" sz="2000" i="1"/>
              <a:t>Percival</a:t>
            </a:r>
            <a:r>
              <a:rPr lang="en-US" sz="2000"/>
              <a:t>-ов </a:t>
            </a:r>
            <a:r>
              <a:rPr lang="ru-RU" sz="2000"/>
              <a:t>нумерички код </a:t>
            </a:r>
            <a:r>
              <a:rPr lang="ru-RU" sz="2000">
                <a:solidFill>
                  <a:schemeClr val="tx2"/>
                </a:solidFill>
              </a:rPr>
              <a:t>репродуковано сам </a:t>
            </a:r>
            <a:r>
              <a:rPr lang="en-US" sz="2000" i="1">
                <a:solidFill>
                  <a:schemeClr val="tx2"/>
                </a:solidFill>
              </a:rPr>
              <a:t>Wannier</a:t>
            </a:r>
            <a:r>
              <a:rPr lang="en-US" sz="2000">
                <a:solidFill>
                  <a:schemeClr val="tx2"/>
                </a:solidFill>
              </a:rPr>
              <a:t>-</a:t>
            </a:r>
            <a:r>
              <a:rPr lang="ru-RU" sz="2000">
                <a:solidFill>
                  <a:schemeClr val="tx2"/>
                </a:solidFill>
              </a:rPr>
              <a:t>ов резултат, тј. нелинеарни закон прага, уместо Мајковог линеараног.</a:t>
            </a:r>
            <a:r>
              <a:rPr lang="en-US" sz="2000">
                <a:solidFill>
                  <a:schemeClr val="tx2"/>
                </a:solidFill>
              </a:rPr>
              <a:t> “</a:t>
            </a:r>
            <a:r>
              <a:rPr lang="ru-RU" sz="20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7173" name="TextBox 12"/>
          <p:cNvSpPr txBox="1">
            <a:spLocks noChangeArrowheads="1"/>
          </p:cNvSpPr>
          <p:nvPr/>
        </p:nvSpPr>
        <p:spPr bwMode="auto">
          <a:xfrm>
            <a:off x="571500" y="1071563"/>
            <a:ext cx="2571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Лондонски дани:</a:t>
            </a:r>
          </a:p>
        </p:txBody>
      </p:sp>
      <p:pic>
        <p:nvPicPr>
          <p:cNvPr id="7174" name="Picture 8" descr="C:\Users\Nenad\Desktop\FortranC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2813" y="4583113"/>
            <a:ext cx="27940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Box 10"/>
          <p:cNvSpPr txBox="1">
            <a:spLocks noChangeArrowheads="1"/>
          </p:cNvSpPr>
          <p:nvPr/>
        </p:nvSpPr>
        <p:spPr bwMode="auto">
          <a:xfrm>
            <a:off x="571500" y="3714750"/>
            <a:ext cx="485775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“</a:t>
            </a:r>
            <a:r>
              <a:rPr lang="ru-RU" sz="2000">
                <a:solidFill>
                  <a:schemeClr val="tx2"/>
                </a:solidFill>
              </a:rPr>
              <a:t>Отприлике у исто време амерички експериментатори потврдили су </a:t>
            </a:r>
            <a:r>
              <a:rPr lang="en-US" sz="2000" i="1">
                <a:solidFill>
                  <a:schemeClr val="tx2"/>
                </a:solidFill>
              </a:rPr>
              <a:t>Wannier</a:t>
            </a:r>
            <a:r>
              <a:rPr lang="en-US" sz="2000">
                <a:solidFill>
                  <a:schemeClr val="tx2"/>
                </a:solidFill>
              </a:rPr>
              <a:t>-</a:t>
            </a:r>
            <a:r>
              <a:rPr lang="ru-RU" sz="2000">
                <a:solidFill>
                  <a:schemeClr val="tx2"/>
                </a:solidFill>
              </a:rPr>
              <a:t>ов резултат. Сам Мајк ми је дао њихов рад. Питање је тиме било разрешено - испоставило се да је </a:t>
            </a:r>
            <a:r>
              <a:rPr lang="en-US" sz="2000" i="1">
                <a:solidFill>
                  <a:schemeClr val="tx2"/>
                </a:solidFill>
              </a:rPr>
              <a:t>Wannier</a:t>
            </a:r>
            <a:r>
              <a:rPr lang="en-US" sz="2000">
                <a:solidFill>
                  <a:schemeClr val="tx2"/>
                </a:solidFill>
              </a:rPr>
              <a:t>-</a:t>
            </a:r>
            <a:r>
              <a:rPr lang="ru-RU" sz="2000">
                <a:solidFill>
                  <a:schemeClr val="tx2"/>
                </a:solidFill>
              </a:rPr>
              <a:t>ова теорија у то време била једно од најзначајнијих достигнућа у атомској физици .</a:t>
            </a:r>
            <a:r>
              <a:rPr lang="en-US" sz="2000">
                <a:solidFill>
                  <a:schemeClr val="tx2"/>
                </a:solidFill>
              </a:rPr>
              <a:t>”</a:t>
            </a:r>
            <a:endParaRPr lang="en-US" sz="2000">
              <a:solidFill>
                <a:schemeClr val="tx2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571500" y="1071563"/>
            <a:ext cx="6162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Повратак у земљу и рад са сарадницима:</a:t>
            </a:r>
          </a:p>
        </p:txBody>
      </p:sp>
      <p:sp>
        <p:nvSpPr>
          <p:cNvPr id="8195" name="TextBox 6"/>
          <p:cNvSpPr txBox="1">
            <a:spLocks noChangeArrowheads="1"/>
          </p:cNvSpPr>
          <p:nvPr/>
        </p:nvSpPr>
        <p:spPr bwMode="auto">
          <a:xfrm>
            <a:off x="571500" y="2000250"/>
            <a:ext cx="714375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Искуства стечена за време боравка у Лондону (примена класичних и семикласичних метода у атомској физици те компјутерске симулације атомских процеса) обележила су Перин каснији рад и значајно утицала на рад његових сарадника. Под његовим руководством урађено је 6 магистарских и 4 докторске тезе (М. Димитријевић, Д. Коледин, </a:t>
            </a:r>
            <a:r>
              <a:rPr lang="en-US" sz="2000" i="1">
                <a:solidFill>
                  <a:schemeClr val="tx2"/>
                </a:solidFill>
              </a:rPr>
              <a:t>J. Mahecha</a:t>
            </a:r>
            <a:r>
              <a:rPr lang="en-US" sz="2000">
                <a:solidFill>
                  <a:schemeClr val="tx2"/>
                </a:solidFill>
              </a:rPr>
              <a:t>, Н. Симоновић).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571500" y="4786313"/>
            <a:ext cx="7572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Др Грујић је два пута добио годишњу награду Института за научна достигнућа (1980. и 1982), а његови сарадници су два пута освојили  студентску награду Института (1977. и 1991.).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571500" y="1071563"/>
            <a:ext cx="6162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Повратак у земљу и рад са сарадницима:</a:t>
            </a:r>
          </a:p>
        </p:txBody>
      </p:sp>
      <p:pic>
        <p:nvPicPr>
          <p:cNvPr id="9219" name="Picture 2" descr="C:\Users\Nenad\Desktop\Pera\2018-09 (Sep)\jorge-ljilja-pe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071688"/>
            <a:ext cx="25622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C:\Users\Nenad\Desktop\Pera\2018-09 (Sep)\scan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2643188"/>
            <a:ext cx="4486275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C:\Users\Nenad\Desktop\Pera\2018-09 (Sep)\scan0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2786063"/>
            <a:ext cx="4498975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928688" y="4578350"/>
            <a:ext cx="2071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/>
              <a:t>Jorge Mahecha</a:t>
            </a:r>
            <a:r>
              <a:rPr lang="en-US" sz="1800"/>
              <a:t>, Љиља и Пера</a:t>
            </a:r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3643313" y="2201863"/>
            <a:ext cx="5199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Проф. Грујић на одбрани тезе докторанта Н.С.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571500" y="1071563"/>
            <a:ext cx="358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CDAMP (Бриони, 1988):</a:t>
            </a:r>
          </a:p>
        </p:txBody>
      </p:sp>
      <p:pic>
        <p:nvPicPr>
          <p:cNvPr id="10243" name="Picture 2" descr="C:\Users\Nenad\Desktop\Institut\Seminar\cda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1249363"/>
            <a:ext cx="3354388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571500" y="1785938"/>
            <a:ext cx="4071938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/>
              <a:t>A Dalgarno</a:t>
            </a:r>
          </a:p>
          <a:p>
            <a:r>
              <a:rPr lang="en-US" sz="1600" i="1"/>
              <a:t>B V Chirikov</a:t>
            </a:r>
            <a:endParaRPr lang="en-US" sz="1600"/>
          </a:p>
          <a:p>
            <a:r>
              <a:rPr lang="en-US" sz="1600" i="1"/>
              <a:t>S Cvejanovic</a:t>
            </a:r>
            <a:endParaRPr lang="en-US" sz="1600"/>
          </a:p>
          <a:p>
            <a:r>
              <a:rPr lang="en-US" sz="1600" i="1"/>
              <a:t>M Gailitis</a:t>
            </a:r>
            <a:endParaRPr lang="en-US" sz="1600"/>
          </a:p>
          <a:p>
            <a:r>
              <a:rPr lang="en-US" sz="1600" i="1"/>
              <a:t>M Gryzinski</a:t>
            </a:r>
            <a:endParaRPr lang="en-US" sz="1600"/>
          </a:p>
          <a:p>
            <a:r>
              <a:rPr lang="en-US" sz="1600" i="1"/>
              <a:t>A Heslot</a:t>
            </a:r>
            <a:endParaRPr lang="en-US" sz="1600"/>
          </a:p>
          <a:p>
            <a:r>
              <a:rPr lang="en-US" sz="1600" i="1"/>
              <a:t>P M Koch et al.</a:t>
            </a:r>
            <a:endParaRPr lang="en-US" sz="1600"/>
          </a:p>
          <a:p>
            <a:r>
              <a:rPr lang="en-US" sz="1600" i="1"/>
              <a:t>R A Leacock</a:t>
            </a:r>
            <a:endParaRPr lang="en-US" sz="1600"/>
          </a:p>
          <a:p>
            <a:r>
              <a:rPr lang="en-US" sz="1600" i="1"/>
              <a:t>T K Lim</a:t>
            </a:r>
            <a:endParaRPr lang="en-US" sz="1600"/>
          </a:p>
          <a:p>
            <a:r>
              <a:rPr lang="en-US" sz="1600" i="1"/>
              <a:t>P Pechukas and F R Johnston</a:t>
            </a:r>
            <a:endParaRPr lang="en-US" sz="1600"/>
          </a:p>
          <a:p>
            <a:r>
              <a:rPr lang="en-US" sz="1600" i="1"/>
              <a:t>R N Porter</a:t>
            </a:r>
            <a:endParaRPr lang="en-US" sz="1600"/>
          </a:p>
          <a:p>
            <a:r>
              <a:rPr lang="en-US" sz="1600" i="1"/>
              <a:t>W P Reinhardt et al.</a:t>
            </a:r>
            <a:endParaRPr lang="en-US" sz="1600"/>
          </a:p>
          <a:p>
            <a:r>
              <a:rPr lang="en-US" sz="1600" i="1"/>
              <a:t>D Richards</a:t>
            </a:r>
            <a:endParaRPr lang="en-US" sz="1600"/>
          </a:p>
          <a:p>
            <a:r>
              <a:rPr lang="en-US" sz="1600" i="1"/>
              <a:t>B N Roy</a:t>
            </a:r>
            <a:endParaRPr lang="en-US" sz="1600"/>
          </a:p>
          <a:p>
            <a:r>
              <a:rPr lang="en-US" sz="1600" i="1"/>
              <a:t>E A Solov'ev</a:t>
            </a:r>
            <a:endParaRPr lang="en-US" sz="1600"/>
          </a:p>
          <a:p>
            <a:r>
              <a:rPr lang="en-US" sz="1600" i="1"/>
              <a:t>H S Taylor et al.</a:t>
            </a:r>
            <a:endParaRPr lang="en-US" sz="1600"/>
          </a:p>
          <a:p>
            <a:r>
              <a:rPr lang="en-US" sz="1600" i="1"/>
              <a:t>K T Taylor et al. </a:t>
            </a:r>
            <a:r>
              <a:rPr lang="en-US" sz="1600"/>
              <a:t>и други</a:t>
            </a:r>
          </a:p>
          <a:p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571500" y="1071563"/>
            <a:ext cx="358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CDAMP (Бриони, 1988):</a:t>
            </a:r>
          </a:p>
        </p:txBody>
      </p:sp>
      <p:pic>
        <p:nvPicPr>
          <p:cNvPr id="11267" name="Picture 2" descr="C:\Users\Nenad\Desktop\Pera\2018-09 (Sep)\scan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000250"/>
            <a:ext cx="31337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C:\Users\Nenad\Desktop\Pera\2018-09 (Sep)\scan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6275" y="2000250"/>
            <a:ext cx="3157538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C:\Users\Nenad\Desktop\Pera\2018-09 (Sep)\scan0007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3825875"/>
            <a:ext cx="3163887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8"/>
          <p:cNvSpPr txBox="1">
            <a:spLocks noChangeArrowheads="1"/>
          </p:cNvSpPr>
          <p:nvPr/>
        </p:nvSpPr>
        <p:spPr bwMode="auto">
          <a:xfrm>
            <a:off x="5889625" y="6234113"/>
            <a:ext cx="17620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too good to </a:t>
            </a:r>
            <a:r>
              <a:rPr lang="sr-Latn-RS" sz="1600" dirty="0" smtClean="0">
                <a:solidFill>
                  <a:schemeClr val="tx2"/>
                </a:solidFill>
              </a:rPr>
              <a:t>last</a:t>
            </a:r>
            <a:r>
              <a:rPr lang="en-US" sz="1600" dirty="0" smtClean="0">
                <a:solidFill>
                  <a:schemeClr val="tx2"/>
                </a:solidFill>
              </a:rPr>
              <a:t>...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tsy">
  <a:themeElements>
    <a:clrScheme name="Artsy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Arts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rtsy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Designs\Artsy.pot</Template>
  <TotalTime>6852</TotalTime>
  <Words>817</Words>
  <Application>Microsoft PowerPoint</Application>
  <PresentationFormat>On-screen Show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Artsy</vt:lpstr>
      <vt:lpstr>Моменти из професионалне биографије др Петра Грујића (1941 – 2018)</vt:lpstr>
      <vt:lpstr>Др Петар Грујић - истакнути теоријски физичар, дао велики допринос истраживањима у области физике атома и молекула, пре свега електрон-атом сударних процеса и семикласичне теорије расејања, затим нелинеарне динамике, система са малим бројем конституената, космологије, те историје и епистемологије природних наука.</vt:lpstr>
      <vt:lpstr>Рођен у Овсишту код Тополе, основну школу и гимназију завршио у Крагујевцу. Дипломирао физику на Универзитету у Београду 1963., а магистрирао 1966. године.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of the Universe</dc:title>
  <dc:creator>CORES</dc:creator>
  <cp:lastModifiedBy>Nenad</cp:lastModifiedBy>
  <cp:revision>465</cp:revision>
  <cp:lastPrinted>2002-12-02T09:38:30Z</cp:lastPrinted>
  <dcterms:created xsi:type="dcterms:W3CDTF">2002-10-11T11:38:11Z</dcterms:created>
  <dcterms:modified xsi:type="dcterms:W3CDTF">2018-12-16T13:42:47Z</dcterms:modified>
</cp:coreProperties>
</file>